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1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x="18288000" cy="10287000"/>
  <p:notesSz cx="6858000" cy="9144000"/>
  <p:embeddedFontLst>
    <p:embeddedFont>
      <p:font typeface="Prata" charset="1" panose="00000500000000000000"/>
      <p:regular r:id="rId18"/>
    </p:embeddedFont>
    <p:embeddedFont>
      <p:font typeface="Raleway" charset="1" panose="00000000000000000000"/>
      <p:regular r:id="rId19"/>
    </p:embeddedFont>
    <p:embeddedFont>
      <p:font typeface="Raleway Bold" charset="1" panose="00000000000000000000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notesMasters/notesMaster1.xml" Type="http://schemas.openxmlformats.org/officeDocument/2006/relationships/notesMaster"/><Relationship Id="rId16" Target="theme/theme2.xml" Type="http://schemas.openxmlformats.org/officeDocument/2006/relationships/theme"/><Relationship Id="rId17" Target="notesSlides/notesSlide1.xml" Type="http://schemas.openxmlformats.org/officeDocument/2006/relationships/notesSlide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notesSlides/notesSlide2.xml" Type="http://schemas.openxmlformats.org/officeDocument/2006/relationships/notesSlide"/><Relationship Id="rId21" Target="notesSlides/notesSlide3.xml" Type="http://schemas.openxmlformats.org/officeDocument/2006/relationships/notesSlide"/><Relationship Id="rId22" Target="notesSlides/notesSlide4.xml" Type="http://schemas.openxmlformats.org/officeDocument/2006/relationships/notesSlide"/><Relationship Id="rId23" Target="notesSlides/notesSlide5.xml" Type="http://schemas.openxmlformats.org/officeDocument/2006/relationships/notesSlide"/><Relationship Id="rId24" Target="notesSlides/notesSlide6.xml" Type="http://schemas.openxmlformats.org/officeDocument/2006/relationships/notesSlide"/><Relationship Id="rId25" Target="notesSlides/notesSlide7.xml" Type="http://schemas.openxmlformats.org/officeDocument/2006/relationships/notesSlide"/><Relationship Id="rId26" Target="notesSlides/notesSlide8.xml" Type="http://schemas.openxmlformats.org/officeDocument/2006/relationships/notesSlide"/><Relationship Id="rId27" Target="notesSlides/notesSlide9.xml" Type="http://schemas.openxmlformats.org/officeDocument/2006/relationships/notesSlide"/><Relationship Id="rId28" Target="fonts/font28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_rels/notesSlide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.xml" Type="http://schemas.openxmlformats.org/officeDocument/2006/relationships/slide"/></Relationships>
</file>

<file path=ppt/notesSlides/_rels/notesSlide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.xml" Type="http://schemas.openxmlformats.org/officeDocument/2006/relationships/slide"/></Relationships>
</file>

<file path=ppt/notesSlides/_rels/notesSlide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9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7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8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9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.png" Type="http://schemas.openxmlformats.org/officeDocument/2006/relationships/image"/><Relationship Id="rId4" Target="../media/image2.png" Type="http://schemas.openxmlformats.org/officeDocument/2006/relationships/image"/><Relationship Id="rId5" Target="https://gamma.app/?utm_source=made-with-gamma" TargetMode="External" Type="http://schemas.openxmlformats.org/officeDocument/2006/relationships/hyperlink"/><Relationship Id="rId6" Target="../media/image3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4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Relationship Id="rId3" Target="../media/image4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Relationship Id="rId3" Target="../media/image4.png" Type="http://schemas.openxmlformats.org/officeDocument/2006/relationships/image"/><Relationship Id="rId4" Target="../media/image2.png" Type="http://schemas.openxmlformats.org/officeDocument/2006/relationships/image"/><Relationship Id="rId5" Target="https://gamma.app/?utm_source=made-with-gamma" TargetMode="External" Type="http://schemas.openxmlformats.org/officeDocument/2006/relationships/hyperlink"/><Relationship Id="rId6" Target="../media/image5.png" Type="http://schemas.openxmlformats.org/officeDocument/2006/relationships/image"/><Relationship Id="rId7" Target="../media/image6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5.xml" Type="http://schemas.openxmlformats.org/officeDocument/2006/relationships/notesSlide"/><Relationship Id="rId3" Target="../media/image4.png" Type="http://schemas.openxmlformats.org/officeDocument/2006/relationships/image"/><Relationship Id="rId4" Target="../media/image7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6.xml" Type="http://schemas.openxmlformats.org/officeDocument/2006/relationships/notesSlide"/><Relationship Id="rId3" Target="../media/image4.png" Type="http://schemas.openxmlformats.org/officeDocument/2006/relationships/image"/><Relationship Id="rId4" Target="../media/image8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.png" Type="http://schemas.openxmlformats.org/officeDocument/2006/relationships/image"/><Relationship Id="rId2" Target="../notesSlides/notesSlide7.xml" Type="http://schemas.openxmlformats.org/officeDocument/2006/relationships/notesSlide"/><Relationship Id="rId3" Target="../media/image4.png" Type="http://schemas.openxmlformats.org/officeDocument/2006/relationships/image"/><Relationship Id="rId4" Target="../media/image2.png" Type="http://schemas.openxmlformats.org/officeDocument/2006/relationships/image"/><Relationship Id="rId5" Target="https://gamma.app/?utm_source=made-with-gamma" TargetMode="External" Type="http://schemas.openxmlformats.org/officeDocument/2006/relationships/hyperlink"/><Relationship Id="rId6" Target="../media/image9.png" Type="http://schemas.openxmlformats.org/officeDocument/2006/relationships/image"/><Relationship Id="rId7" Target="../media/image10.png" Type="http://schemas.openxmlformats.org/officeDocument/2006/relationships/image"/><Relationship Id="rId8" Target="../media/image11.png" Type="http://schemas.openxmlformats.org/officeDocument/2006/relationships/image"/><Relationship Id="rId9" Target="../media/image12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8.xml" Type="http://schemas.openxmlformats.org/officeDocument/2006/relationships/notesSlide"/><Relationship Id="rId3" Target="../media/image4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9.xml" Type="http://schemas.openxmlformats.org/officeDocument/2006/relationships/notesSlide"/><Relationship Id="rId3" Target="../media/image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B1C1D"/>
            </a:solidFill>
          </p:spPr>
        </p:sp>
      </p:grpSp>
      <p:sp>
        <p:nvSpPr>
          <p:cNvPr name="Freeform 5" id="5" descr="preencoded.png">
            <a:hlinkClick r:id="rId5" tooltip="https://gamma.app/?utm_source=made-with-gamma"/>
          </p:cNvPr>
          <p:cNvSpPr/>
          <p:nvPr/>
        </p:nvSpPr>
        <p:spPr>
          <a:xfrm flipH="false" flipV="false" rot="0">
            <a:off x="16049019" y="9686925"/>
            <a:ext cx="2153256" cy="514350"/>
          </a:xfrm>
          <a:custGeom>
            <a:avLst/>
            <a:gdLst/>
            <a:ahLst/>
            <a:cxnLst/>
            <a:rect r="r" b="b" t="t" l="l"/>
            <a:pathLst>
              <a:path h="514350" w="2153256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 descr="preencoded.png"/>
          <p:cNvSpPr/>
          <p:nvPr/>
        </p:nvSpPr>
        <p:spPr>
          <a:xfrm flipH="false" flipV="false" rot="0">
            <a:off x="1143000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992238" y="2365027"/>
            <a:ext cx="9445526" cy="1771947"/>
            <a:chOff x="0" y="0"/>
            <a:chExt cx="12594035" cy="236259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2594035" cy="2362597"/>
            </a:xfrm>
            <a:custGeom>
              <a:avLst/>
              <a:gdLst/>
              <a:ahLst/>
              <a:cxnLst/>
              <a:rect r="r" b="b" t="t" l="l"/>
              <a:pathLst>
                <a:path h="2362597" w="12594035">
                  <a:moveTo>
                    <a:pt x="0" y="0"/>
                  </a:moveTo>
                  <a:lnTo>
                    <a:pt x="12594035" y="0"/>
                  </a:lnTo>
                  <a:lnTo>
                    <a:pt x="12594035" y="2362597"/>
                  </a:lnTo>
                  <a:lnTo>
                    <a:pt x="0" y="236259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19050"/>
              <a:ext cx="12594035" cy="238164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937"/>
                </a:lnSpc>
              </a:pPr>
              <a:r>
                <a:rPr lang="en-US" sz="5562">
                  <a:solidFill>
                    <a:srgbClr val="F2E782"/>
                  </a:solidFill>
                  <a:latin typeface="Prata"/>
                  <a:ea typeface="Prata"/>
                  <a:cs typeface="Prata"/>
                  <a:sym typeface="Prata"/>
                </a:rPr>
                <a:t>Plum Goodness: Digital Marketing Strategy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992238" y="4562177"/>
            <a:ext cx="9445526" cy="1814512"/>
            <a:chOff x="0" y="0"/>
            <a:chExt cx="12594035" cy="241935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2594035" cy="2419350"/>
            </a:xfrm>
            <a:custGeom>
              <a:avLst/>
              <a:gdLst/>
              <a:ahLst/>
              <a:cxnLst/>
              <a:rect r="r" b="b" t="t" l="l"/>
              <a:pathLst>
                <a:path h="2419350" w="12594035">
                  <a:moveTo>
                    <a:pt x="0" y="0"/>
                  </a:moveTo>
                  <a:lnTo>
                    <a:pt x="12594035" y="0"/>
                  </a:lnTo>
                  <a:lnTo>
                    <a:pt x="12594035" y="2419350"/>
                  </a:lnTo>
                  <a:lnTo>
                    <a:pt x="0" y="24193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95250"/>
              <a:ext cx="12594035" cy="25146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CFCBBF"/>
                  </a:solidFill>
                  <a:latin typeface="Raleway"/>
                  <a:ea typeface="Raleway"/>
                  <a:cs typeface="Raleway"/>
                  <a:sym typeface="Raleway"/>
                </a:rPr>
                <a:t>Welcome to the Plum Goodness digital marketing strategy overview. Join us as we explore the roadmap for increasing brand awareness, driving online sales, and building customer loyalty through a multi-faceted approach.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B1C1D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992238" y="2046238"/>
            <a:ext cx="11885265" cy="885974"/>
            <a:chOff x="0" y="0"/>
            <a:chExt cx="15847020" cy="118129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5847020" cy="1181298"/>
            </a:xfrm>
            <a:custGeom>
              <a:avLst/>
              <a:gdLst/>
              <a:ahLst/>
              <a:cxnLst/>
              <a:rect r="r" b="b" t="t" l="l"/>
              <a:pathLst>
                <a:path h="1181298" w="15847020">
                  <a:moveTo>
                    <a:pt x="0" y="0"/>
                  </a:moveTo>
                  <a:lnTo>
                    <a:pt x="15847020" y="0"/>
                  </a:lnTo>
                  <a:lnTo>
                    <a:pt x="15847020" y="1181298"/>
                  </a:lnTo>
                  <a:lnTo>
                    <a:pt x="0" y="11812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19050"/>
              <a:ext cx="15847020" cy="120034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937"/>
                </a:lnSpc>
              </a:pPr>
              <a:r>
                <a:rPr lang="en-US" sz="5562">
                  <a:solidFill>
                    <a:srgbClr val="F2E782"/>
                  </a:solidFill>
                  <a:latin typeface="Prata"/>
                  <a:ea typeface="Prata"/>
                  <a:cs typeface="Prata"/>
                  <a:sym typeface="Prata"/>
                </a:rPr>
                <a:t>Search Engine Optimization (SEO)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992238" y="3640931"/>
            <a:ext cx="3544044" cy="442912"/>
            <a:chOff x="0" y="0"/>
            <a:chExt cx="4725392" cy="59055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725392" cy="590550"/>
            </a:xfrm>
            <a:custGeom>
              <a:avLst/>
              <a:gdLst/>
              <a:ahLst/>
              <a:cxnLst/>
              <a:rect r="r" b="b" t="t" l="l"/>
              <a:pathLst>
                <a:path h="590550" w="4725392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19050"/>
              <a:ext cx="4725392" cy="6096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F2E782"/>
                  </a:solidFill>
                  <a:latin typeface="Prata"/>
                  <a:ea typeface="Prata"/>
                  <a:cs typeface="Prata"/>
                  <a:sym typeface="Prata"/>
                </a:rPr>
                <a:t>Keyword Research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92238" y="4367361"/>
            <a:ext cx="4972645" cy="3175397"/>
            <a:chOff x="0" y="0"/>
            <a:chExt cx="6630193" cy="423386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630193" cy="4233863"/>
            </a:xfrm>
            <a:custGeom>
              <a:avLst/>
              <a:gdLst/>
              <a:ahLst/>
              <a:cxnLst/>
              <a:rect r="r" b="b" t="t" l="l"/>
              <a:pathLst>
                <a:path h="4233863" w="6630193">
                  <a:moveTo>
                    <a:pt x="0" y="0"/>
                  </a:moveTo>
                  <a:lnTo>
                    <a:pt x="6630193" y="0"/>
                  </a:lnTo>
                  <a:lnTo>
                    <a:pt x="6630193" y="4233863"/>
                  </a:lnTo>
                  <a:lnTo>
                    <a:pt x="0" y="423386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95250"/>
              <a:ext cx="6630193" cy="432911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CFCBBF"/>
                  </a:solidFill>
                  <a:latin typeface="Raleway"/>
                  <a:ea typeface="Raleway"/>
                  <a:cs typeface="Raleway"/>
                  <a:sym typeface="Raleway"/>
                </a:rPr>
                <a:t>We'll identify relevant keywords with high search volume, such as "vegan skincare," "cruelty-free cosmetics," and "natural beauty products." For example, the keyword "best vegan face moisturizer" has a search volume of 10,000/month.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6666160" y="3640931"/>
            <a:ext cx="4972645" cy="885825"/>
            <a:chOff x="0" y="0"/>
            <a:chExt cx="6630193" cy="11811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630193" cy="1181100"/>
            </a:xfrm>
            <a:custGeom>
              <a:avLst/>
              <a:gdLst/>
              <a:ahLst/>
              <a:cxnLst/>
              <a:rect r="r" b="b" t="t" l="l"/>
              <a:pathLst>
                <a:path h="1181100" w="6630193">
                  <a:moveTo>
                    <a:pt x="0" y="0"/>
                  </a:moveTo>
                  <a:lnTo>
                    <a:pt x="6630193" y="0"/>
                  </a:lnTo>
                  <a:lnTo>
                    <a:pt x="6630193" y="1181100"/>
                  </a:lnTo>
                  <a:lnTo>
                    <a:pt x="0" y="11811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19050"/>
              <a:ext cx="6630193" cy="12001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F2E782"/>
                  </a:solidFill>
                  <a:latin typeface="Prata"/>
                  <a:ea typeface="Prata"/>
                  <a:cs typeface="Prata"/>
                  <a:sym typeface="Prata"/>
                </a:rPr>
                <a:t>On-page &amp; Off-page Optimization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6666160" y="4810274"/>
            <a:ext cx="4972645" cy="3175397"/>
            <a:chOff x="0" y="0"/>
            <a:chExt cx="6630193" cy="4233863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6630193" cy="4233863"/>
            </a:xfrm>
            <a:custGeom>
              <a:avLst/>
              <a:gdLst/>
              <a:ahLst/>
              <a:cxnLst/>
              <a:rect r="r" b="b" t="t" l="l"/>
              <a:pathLst>
                <a:path h="4233863" w="6630193">
                  <a:moveTo>
                    <a:pt x="0" y="0"/>
                  </a:moveTo>
                  <a:lnTo>
                    <a:pt x="6630193" y="0"/>
                  </a:lnTo>
                  <a:lnTo>
                    <a:pt x="6630193" y="4233863"/>
                  </a:lnTo>
                  <a:lnTo>
                    <a:pt x="0" y="423386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95250"/>
              <a:ext cx="6630193" cy="432911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CFCBBF"/>
                  </a:solidFill>
                  <a:latin typeface="Raleway"/>
                  <a:ea typeface="Raleway"/>
                  <a:cs typeface="Raleway"/>
                  <a:sym typeface="Raleway"/>
                </a:rPr>
                <a:t>We'll optimize website content, meta descriptions, and image alt text for higher search rankings. We'll also build high-quality backlinks from reputable websites and influencers. We aim to secure 50+ backlinks within the next 6 months.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2340084" y="3640931"/>
            <a:ext cx="3544044" cy="442912"/>
            <a:chOff x="0" y="0"/>
            <a:chExt cx="4725392" cy="59055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4725392" cy="590550"/>
            </a:xfrm>
            <a:custGeom>
              <a:avLst/>
              <a:gdLst/>
              <a:ahLst/>
              <a:cxnLst/>
              <a:rect r="r" b="b" t="t" l="l"/>
              <a:pathLst>
                <a:path h="590550" w="4725392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19050"/>
              <a:ext cx="4725392" cy="6096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F2E782"/>
                  </a:solidFill>
                  <a:latin typeface="Prata"/>
                  <a:ea typeface="Prata"/>
                  <a:cs typeface="Prata"/>
                  <a:sym typeface="Prata"/>
                </a:rPr>
                <a:t>Technical SEO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2340084" y="4367361"/>
            <a:ext cx="4972645" cy="3175397"/>
            <a:chOff x="0" y="0"/>
            <a:chExt cx="6630193" cy="4233863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6630193" cy="4233863"/>
            </a:xfrm>
            <a:custGeom>
              <a:avLst/>
              <a:gdLst/>
              <a:ahLst/>
              <a:cxnLst/>
              <a:rect r="r" b="b" t="t" l="l"/>
              <a:pathLst>
                <a:path h="4233863" w="6630193">
                  <a:moveTo>
                    <a:pt x="0" y="0"/>
                  </a:moveTo>
                  <a:lnTo>
                    <a:pt x="6630193" y="0"/>
                  </a:lnTo>
                  <a:lnTo>
                    <a:pt x="6630193" y="4233863"/>
                  </a:lnTo>
                  <a:lnTo>
                    <a:pt x="0" y="423386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95250"/>
              <a:ext cx="6630193" cy="432911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CFCBBF"/>
                  </a:solidFill>
                  <a:latin typeface="Raleway"/>
                  <a:ea typeface="Raleway"/>
                  <a:cs typeface="Raleway"/>
                  <a:sym typeface="Raleway"/>
                </a:rPr>
                <a:t>We'll enhance user experience and search engine crawlability by improving website speed, mobile-friendliness, and site architecture. We'll strive for a Google PageSpeed Insights score of 90+ for both mobile and desktop.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B1C1D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992238" y="2040880"/>
            <a:ext cx="7696795" cy="885974"/>
            <a:chOff x="0" y="0"/>
            <a:chExt cx="10262393" cy="118129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0262393" cy="1181298"/>
            </a:xfrm>
            <a:custGeom>
              <a:avLst/>
              <a:gdLst/>
              <a:ahLst/>
              <a:cxnLst/>
              <a:rect r="r" b="b" t="t" l="l"/>
              <a:pathLst>
                <a:path h="1181298" w="10262393">
                  <a:moveTo>
                    <a:pt x="0" y="0"/>
                  </a:moveTo>
                  <a:lnTo>
                    <a:pt x="10262393" y="0"/>
                  </a:lnTo>
                  <a:lnTo>
                    <a:pt x="10262393" y="1181298"/>
                  </a:lnTo>
                  <a:lnTo>
                    <a:pt x="0" y="11812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19050"/>
              <a:ext cx="10262393" cy="120034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937"/>
                </a:lnSpc>
              </a:pPr>
              <a:r>
                <a:rPr lang="en-US" sz="5562">
                  <a:solidFill>
                    <a:srgbClr val="F2E782"/>
                  </a:solidFill>
                  <a:latin typeface="Prata"/>
                  <a:ea typeface="Prata"/>
                  <a:cs typeface="Prata"/>
                  <a:sym typeface="Prata"/>
                </a:rPr>
                <a:t>Paid Advertising (PPC)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992238" y="3635574"/>
            <a:ext cx="3544044" cy="442912"/>
            <a:chOff x="0" y="0"/>
            <a:chExt cx="4725392" cy="59055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725392" cy="590550"/>
            </a:xfrm>
            <a:custGeom>
              <a:avLst/>
              <a:gdLst/>
              <a:ahLst/>
              <a:cxnLst/>
              <a:rect r="r" b="b" t="t" l="l"/>
              <a:pathLst>
                <a:path h="590550" w="4725392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19050"/>
              <a:ext cx="4725392" cy="6096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F2E782"/>
                  </a:solidFill>
                  <a:latin typeface="Prata"/>
                  <a:ea typeface="Prata"/>
                  <a:cs typeface="Prata"/>
                  <a:sym typeface="Prata"/>
                </a:rPr>
                <a:t>Google Ads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92238" y="4362004"/>
            <a:ext cx="4972645" cy="2721769"/>
            <a:chOff x="0" y="0"/>
            <a:chExt cx="6630193" cy="362902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630193" cy="3629025"/>
            </a:xfrm>
            <a:custGeom>
              <a:avLst/>
              <a:gdLst/>
              <a:ahLst/>
              <a:cxnLst/>
              <a:rect r="r" b="b" t="t" l="l"/>
              <a:pathLst>
                <a:path h="3629025" w="6630193">
                  <a:moveTo>
                    <a:pt x="0" y="0"/>
                  </a:moveTo>
                  <a:lnTo>
                    <a:pt x="6630193" y="0"/>
                  </a:lnTo>
                  <a:lnTo>
                    <a:pt x="6630193" y="3629025"/>
                  </a:lnTo>
                  <a:lnTo>
                    <a:pt x="0" y="36290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95250"/>
              <a:ext cx="6630193" cy="372427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CFCBBF"/>
                  </a:solidFill>
                  <a:latin typeface="Raleway"/>
                  <a:ea typeface="Raleway"/>
                  <a:cs typeface="Raleway"/>
                  <a:sym typeface="Raleway"/>
                </a:rPr>
                <a:t>We'll run targeted ad campaigns to reach potential customers actively searching for relevant products. We'll leverage search ads, display ads, and shopping ads with a $5,000/month budget and a target ROAS of 4:1.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6666160" y="3635574"/>
            <a:ext cx="3544044" cy="442912"/>
            <a:chOff x="0" y="0"/>
            <a:chExt cx="4725392" cy="59055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4725392" cy="590550"/>
            </a:xfrm>
            <a:custGeom>
              <a:avLst/>
              <a:gdLst/>
              <a:ahLst/>
              <a:cxnLst/>
              <a:rect r="r" b="b" t="t" l="l"/>
              <a:pathLst>
                <a:path h="590550" w="4725392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19050"/>
              <a:ext cx="4725392" cy="6096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F2E782"/>
                  </a:solidFill>
                  <a:latin typeface="Prata"/>
                  <a:ea typeface="Prata"/>
                  <a:cs typeface="Prata"/>
                  <a:sym typeface="Prata"/>
                </a:rPr>
                <a:t>Social Media Ads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6666160" y="4362004"/>
            <a:ext cx="4972645" cy="2721769"/>
            <a:chOff x="0" y="0"/>
            <a:chExt cx="6630193" cy="3629025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6630193" cy="3629025"/>
            </a:xfrm>
            <a:custGeom>
              <a:avLst/>
              <a:gdLst/>
              <a:ahLst/>
              <a:cxnLst/>
              <a:rect r="r" b="b" t="t" l="l"/>
              <a:pathLst>
                <a:path h="3629025" w="6630193">
                  <a:moveTo>
                    <a:pt x="0" y="0"/>
                  </a:moveTo>
                  <a:lnTo>
                    <a:pt x="6630193" y="0"/>
                  </a:lnTo>
                  <a:lnTo>
                    <a:pt x="6630193" y="3629025"/>
                  </a:lnTo>
                  <a:lnTo>
                    <a:pt x="0" y="36290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95250"/>
              <a:ext cx="6630193" cy="372427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CFCBBF"/>
                  </a:solidFill>
                  <a:latin typeface="Raleway"/>
                  <a:ea typeface="Raleway"/>
                  <a:cs typeface="Raleway"/>
                  <a:sym typeface="Raleway"/>
                </a:rPr>
                <a:t>We'll use Facebook, Instagram, and TikTok to reach a wider audience. We'll create engaging ads with high-quality product images and videos, implement retargeting campaigns, and A/B test ad variations.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2340084" y="3635574"/>
            <a:ext cx="3604171" cy="442912"/>
            <a:chOff x="0" y="0"/>
            <a:chExt cx="4805562" cy="59055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4805562" cy="590550"/>
            </a:xfrm>
            <a:custGeom>
              <a:avLst/>
              <a:gdLst/>
              <a:ahLst/>
              <a:cxnLst/>
              <a:rect r="r" b="b" t="t" l="l"/>
              <a:pathLst>
                <a:path h="590550" w="4805562">
                  <a:moveTo>
                    <a:pt x="0" y="0"/>
                  </a:moveTo>
                  <a:lnTo>
                    <a:pt x="4805562" y="0"/>
                  </a:lnTo>
                  <a:lnTo>
                    <a:pt x="480556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19050"/>
              <a:ext cx="4805562" cy="6096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F2E782"/>
                  </a:solidFill>
                  <a:latin typeface="Prata"/>
                  <a:ea typeface="Prata"/>
                  <a:cs typeface="Prata"/>
                  <a:sym typeface="Prata"/>
                </a:rPr>
                <a:t>Influencer Marketing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2340084" y="4362004"/>
            <a:ext cx="4972645" cy="3629025"/>
            <a:chOff x="0" y="0"/>
            <a:chExt cx="6630193" cy="48387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6630193" cy="4838700"/>
            </a:xfrm>
            <a:custGeom>
              <a:avLst/>
              <a:gdLst/>
              <a:ahLst/>
              <a:cxnLst/>
              <a:rect r="r" b="b" t="t" l="l"/>
              <a:pathLst>
                <a:path h="4838700" w="6630193">
                  <a:moveTo>
                    <a:pt x="0" y="0"/>
                  </a:moveTo>
                  <a:lnTo>
                    <a:pt x="6630193" y="0"/>
                  </a:lnTo>
                  <a:lnTo>
                    <a:pt x="6630193" y="4838700"/>
                  </a:lnTo>
                  <a:lnTo>
                    <a:pt x="0" y="48387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95250"/>
              <a:ext cx="6630193" cy="49339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CFCBBF"/>
                  </a:solidFill>
                  <a:latin typeface="Raleway"/>
                  <a:ea typeface="Raleway"/>
                  <a:cs typeface="Raleway"/>
                  <a:sym typeface="Raleway"/>
                </a:rPr>
                <a:t>We'll collaborate with relevant influencers to promote Plum Goodness products to their followers. We'll partner with micro-influencers and macro-influencers with strong engagement rates, using unique discount codes and affiliate links to measure campaign performance.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B1C1D"/>
            </a:solidFill>
          </p:spPr>
        </p:sp>
      </p:grpSp>
      <p:sp>
        <p:nvSpPr>
          <p:cNvPr name="Freeform 5" id="5" descr="preencoded.png">
            <a:hlinkClick r:id="rId5" tooltip="https://gamma.app/?utm_source=made-with-gamma"/>
          </p:cNvPr>
          <p:cNvSpPr/>
          <p:nvPr/>
        </p:nvSpPr>
        <p:spPr>
          <a:xfrm flipH="false" flipV="false" rot="0">
            <a:off x="16049019" y="9686925"/>
            <a:ext cx="2153256" cy="514350"/>
          </a:xfrm>
          <a:custGeom>
            <a:avLst/>
            <a:gdLst/>
            <a:ahLst/>
            <a:cxnLst/>
            <a:rect r="r" b="b" t="t" l="l"/>
            <a:pathLst>
              <a:path h="514350" w="2153256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 descr="preencoded.png"/>
          <p:cNvSpPr/>
          <p:nvPr/>
        </p:nvSpPr>
        <p:spPr>
          <a:xfrm flipH="false" flipV="false" rot="0">
            <a:off x="1143000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 descr="preencoded.png"/>
          <p:cNvSpPr/>
          <p:nvPr/>
        </p:nvSpPr>
        <p:spPr>
          <a:xfrm flipH="false" flipV="false" rot="0">
            <a:off x="12361961" y="334268"/>
            <a:ext cx="4994076" cy="9618464"/>
          </a:xfrm>
          <a:custGeom>
            <a:avLst/>
            <a:gdLst/>
            <a:ahLst/>
            <a:cxnLst/>
            <a:rect r="r" b="b" t="t" l="l"/>
            <a:pathLst>
              <a:path h="9618464" w="4994076">
                <a:moveTo>
                  <a:pt x="0" y="0"/>
                </a:moveTo>
                <a:lnTo>
                  <a:pt x="4994076" y="0"/>
                </a:lnTo>
                <a:lnTo>
                  <a:pt x="4994076" y="9618463"/>
                </a:lnTo>
                <a:lnTo>
                  <a:pt x="0" y="961846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39" r="0" b="-39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935980" y="1159074"/>
            <a:ext cx="7642175" cy="835670"/>
            <a:chOff x="0" y="0"/>
            <a:chExt cx="10189567" cy="111422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0189566" cy="1114227"/>
            </a:xfrm>
            <a:custGeom>
              <a:avLst/>
              <a:gdLst/>
              <a:ahLst/>
              <a:cxnLst/>
              <a:rect r="r" b="b" t="t" l="l"/>
              <a:pathLst>
                <a:path h="1114227" w="10189566">
                  <a:moveTo>
                    <a:pt x="0" y="0"/>
                  </a:moveTo>
                  <a:lnTo>
                    <a:pt x="10189566" y="0"/>
                  </a:lnTo>
                  <a:lnTo>
                    <a:pt x="10189566" y="1114227"/>
                  </a:lnTo>
                  <a:lnTo>
                    <a:pt x="0" y="111422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19050"/>
              <a:ext cx="10189567" cy="113327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562"/>
                </a:lnSpc>
              </a:pPr>
              <a:r>
                <a:rPr lang="en-US" sz="5250">
                  <a:solidFill>
                    <a:srgbClr val="F2E782"/>
                  </a:solidFill>
                  <a:latin typeface="Prata"/>
                  <a:ea typeface="Prata"/>
                  <a:cs typeface="Prata"/>
                  <a:sym typeface="Prata"/>
                </a:rPr>
                <a:t>Social Media Marketing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35980" y="2696616"/>
            <a:ext cx="601712" cy="601713"/>
            <a:chOff x="0" y="0"/>
            <a:chExt cx="802283" cy="80228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02259" cy="802259"/>
            </a:xfrm>
            <a:custGeom>
              <a:avLst/>
              <a:gdLst/>
              <a:ahLst/>
              <a:cxnLst/>
              <a:rect r="r" b="b" t="t" l="l"/>
              <a:pathLst>
                <a:path h="802259" w="802259">
                  <a:moveTo>
                    <a:pt x="0" y="53467"/>
                  </a:moveTo>
                  <a:cubicBezTo>
                    <a:pt x="0" y="24003"/>
                    <a:pt x="24003" y="0"/>
                    <a:pt x="53467" y="0"/>
                  </a:cubicBezTo>
                  <a:lnTo>
                    <a:pt x="748792" y="0"/>
                  </a:lnTo>
                  <a:cubicBezTo>
                    <a:pt x="778383" y="0"/>
                    <a:pt x="802259" y="24003"/>
                    <a:pt x="802259" y="53467"/>
                  </a:cubicBezTo>
                  <a:lnTo>
                    <a:pt x="802259" y="748792"/>
                  </a:lnTo>
                  <a:cubicBezTo>
                    <a:pt x="802259" y="778383"/>
                    <a:pt x="778256" y="802259"/>
                    <a:pt x="748792" y="802259"/>
                  </a:cubicBezTo>
                  <a:lnTo>
                    <a:pt x="53467" y="802259"/>
                  </a:lnTo>
                  <a:cubicBezTo>
                    <a:pt x="24003" y="802259"/>
                    <a:pt x="0" y="778383"/>
                    <a:pt x="0" y="748792"/>
                  </a:cubicBezTo>
                  <a:close/>
                </a:path>
              </a:pathLst>
            </a:custGeom>
            <a:solidFill>
              <a:srgbClr val="3A3B3C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1804988" y="2696616"/>
            <a:ext cx="3342977" cy="417760"/>
            <a:chOff x="0" y="0"/>
            <a:chExt cx="4457303" cy="557013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4457304" cy="557013"/>
            </a:xfrm>
            <a:custGeom>
              <a:avLst/>
              <a:gdLst/>
              <a:ahLst/>
              <a:cxnLst/>
              <a:rect r="r" b="b" t="t" l="l"/>
              <a:pathLst>
                <a:path h="557013" w="4457304">
                  <a:moveTo>
                    <a:pt x="0" y="0"/>
                  </a:moveTo>
                  <a:lnTo>
                    <a:pt x="4457304" y="0"/>
                  </a:lnTo>
                  <a:lnTo>
                    <a:pt x="4457304" y="557013"/>
                  </a:lnTo>
                  <a:lnTo>
                    <a:pt x="0" y="5570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9525"/>
              <a:ext cx="4457303" cy="56653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249"/>
                </a:lnSpc>
              </a:pPr>
              <a:r>
                <a:rPr lang="en-US" sz="2625">
                  <a:solidFill>
                    <a:srgbClr val="CFCBBF"/>
                  </a:solidFill>
                  <a:latin typeface="Prata"/>
                  <a:ea typeface="Prata"/>
                  <a:cs typeface="Prata"/>
                  <a:sym typeface="Prata"/>
                </a:rPr>
                <a:t>Content Strategy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804988" y="3274814"/>
            <a:ext cx="3776365" cy="2995166"/>
            <a:chOff x="0" y="0"/>
            <a:chExt cx="5035153" cy="3993555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5035154" cy="3993555"/>
            </a:xfrm>
            <a:custGeom>
              <a:avLst/>
              <a:gdLst/>
              <a:ahLst/>
              <a:cxnLst/>
              <a:rect r="r" b="b" t="t" l="l"/>
              <a:pathLst>
                <a:path h="3993555" w="5035154">
                  <a:moveTo>
                    <a:pt x="0" y="0"/>
                  </a:moveTo>
                  <a:lnTo>
                    <a:pt x="5035154" y="0"/>
                  </a:lnTo>
                  <a:lnTo>
                    <a:pt x="5035154" y="3993555"/>
                  </a:lnTo>
                  <a:lnTo>
                    <a:pt x="0" y="399355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95250"/>
              <a:ext cx="5035153" cy="408880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312"/>
                </a:lnSpc>
              </a:pPr>
              <a:r>
                <a:rPr lang="en-US" sz="2062">
                  <a:solidFill>
                    <a:srgbClr val="CFCBBF"/>
                  </a:solidFill>
                  <a:latin typeface="Raleway"/>
                  <a:ea typeface="Raleway"/>
                  <a:cs typeface="Raleway"/>
                  <a:sym typeface="Raleway"/>
                </a:rPr>
                <a:t>We'll create engaging content that resonates with the target audience. We'll share behind-the-scenes content, product tutorials, customer testimonials, and user-generated content.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5848647" y="2696616"/>
            <a:ext cx="601712" cy="601713"/>
            <a:chOff x="0" y="0"/>
            <a:chExt cx="802283" cy="802283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02259" cy="802259"/>
            </a:xfrm>
            <a:custGeom>
              <a:avLst/>
              <a:gdLst/>
              <a:ahLst/>
              <a:cxnLst/>
              <a:rect r="r" b="b" t="t" l="l"/>
              <a:pathLst>
                <a:path h="802259" w="802259">
                  <a:moveTo>
                    <a:pt x="0" y="53467"/>
                  </a:moveTo>
                  <a:cubicBezTo>
                    <a:pt x="0" y="24003"/>
                    <a:pt x="24003" y="0"/>
                    <a:pt x="53467" y="0"/>
                  </a:cubicBezTo>
                  <a:lnTo>
                    <a:pt x="748792" y="0"/>
                  </a:lnTo>
                  <a:cubicBezTo>
                    <a:pt x="778383" y="0"/>
                    <a:pt x="802259" y="24003"/>
                    <a:pt x="802259" y="53467"/>
                  </a:cubicBezTo>
                  <a:lnTo>
                    <a:pt x="802259" y="748792"/>
                  </a:lnTo>
                  <a:cubicBezTo>
                    <a:pt x="802259" y="778383"/>
                    <a:pt x="778256" y="802259"/>
                    <a:pt x="748792" y="802259"/>
                  </a:cubicBezTo>
                  <a:lnTo>
                    <a:pt x="53467" y="802259"/>
                  </a:lnTo>
                  <a:cubicBezTo>
                    <a:pt x="24003" y="802259"/>
                    <a:pt x="0" y="778383"/>
                    <a:pt x="0" y="748792"/>
                  </a:cubicBezTo>
                  <a:close/>
                </a:path>
              </a:pathLst>
            </a:custGeom>
            <a:solidFill>
              <a:srgbClr val="3A3B3C"/>
            </a:solidFill>
          </p:spPr>
        </p:sp>
      </p:grpSp>
      <p:grpSp>
        <p:nvGrpSpPr>
          <p:cNvPr name="Group 21" id="21"/>
          <p:cNvGrpSpPr/>
          <p:nvPr/>
        </p:nvGrpSpPr>
        <p:grpSpPr>
          <a:xfrm rot="0">
            <a:off x="6717655" y="2696616"/>
            <a:ext cx="3599855" cy="417760"/>
            <a:chOff x="0" y="0"/>
            <a:chExt cx="4799807" cy="557013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4799807" cy="557013"/>
            </a:xfrm>
            <a:custGeom>
              <a:avLst/>
              <a:gdLst/>
              <a:ahLst/>
              <a:cxnLst/>
              <a:rect r="r" b="b" t="t" l="l"/>
              <a:pathLst>
                <a:path h="557013" w="4799807">
                  <a:moveTo>
                    <a:pt x="0" y="0"/>
                  </a:moveTo>
                  <a:lnTo>
                    <a:pt x="4799807" y="0"/>
                  </a:lnTo>
                  <a:lnTo>
                    <a:pt x="4799807" y="557013"/>
                  </a:lnTo>
                  <a:lnTo>
                    <a:pt x="0" y="5570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9525"/>
              <a:ext cx="4799807" cy="56653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249"/>
                </a:lnSpc>
              </a:pPr>
              <a:r>
                <a:rPr lang="en-US" sz="2625">
                  <a:solidFill>
                    <a:srgbClr val="CFCBBF"/>
                  </a:solidFill>
                  <a:latin typeface="Prata"/>
                  <a:ea typeface="Prata"/>
                  <a:cs typeface="Prata"/>
                  <a:sym typeface="Prata"/>
                </a:rPr>
                <a:t>Platform Optimization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6717655" y="3274814"/>
            <a:ext cx="3776365" cy="3423046"/>
            <a:chOff x="0" y="0"/>
            <a:chExt cx="5035153" cy="4564062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5035154" cy="4564062"/>
            </a:xfrm>
            <a:custGeom>
              <a:avLst/>
              <a:gdLst/>
              <a:ahLst/>
              <a:cxnLst/>
              <a:rect r="r" b="b" t="t" l="l"/>
              <a:pathLst>
                <a:path h="4564062" w="5035154">
                  <a:moveTo>
                    <a:pt x="0" y="0"/>
                  </a:moveTo>
                  <a:lnTo>
                    <a:pt x="5035154" y="0"/>
                  </a:lnTo>
                  <a:lnTo>
                    <a:pt x="5035154" y="4564062"/>
                  </a:lnTo>
                  <a:lnTo>
                    <a:pt x="0" y="456406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95250"/>
              <a:ext cx="5035153" cy="465931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312"/>
                </a:lnSpc>
              </a:pPr>
              <a:r>
                <a:rPr lang="en-US" sz="2062">
                  <a:solidFill>
                    <a:srgbClr val="CFCBBF"/>
                  </a:solidFill>
                  <a:latin typeface="Raleway"/>
                  <a:ea typeface="Raleway"/>
                  <a:cs typeface="Raleway"/>
                  <a:sym typeface="Raleway"/>
                </a:rPr>
                <a:t>We'll tailor content to suit the unique characteristics of each platform, focusing on high-quality images and videos on Instagram, informative posts and contests on Facebook, and short-form videos on TikTok.</a:t>
              </a: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935980" y="7265937"/>
            <a:ext cx="601712" cy="601712"/>
            <a:chOff x="0" y="0"/>
            <a:chExt cx="802283" cy="802283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802259" cy="802259"/>
            </a:xfrm>
            <a:custGeom>
              <a:avLst/>
              <a:gdLst/>
              <a:ahLst/>
              <a:cxnLst/>
              <a:rect r="r" b="b" t="t" l="l"/>
              <a:pathLst>
                <a:path h="802259" w="802259">
                  <a:moveTo>
                    <a:pt x="0" y="53467"/>
                  </a:moveTo>
                  <a:cubicBezTo>
                    <a:pt x="0" y="24003"/>
                    <a:pt x="24003" y="0"/>
                    <a:pt x="53467" y="0"/>
                  </a:cubicBezTo>
                  <a:lnTo>
                    <a:pt x="748792" y="0"/>
                  </a:lnTo>
                  <a:cubicBezTo>
                    <a:pt x="778383" y="0"/>
                    <a:pt x="802259" y="24003"/>
                    <a:pt x="802259" y="53467"/>
                  </a:cubicBezTo>
                  <a:lnTo>
                    <a:pt x="802259" y="748792"/>
                  </a:lnTo>
                  <a:cubicBezTo>
                    <a:pt x="802259" y="778383"/>
                    <a:pt x="778256" y="802259"/>
                    <a:pt x="748792" y="802259"/>
                  </a:cubicBezTo>
                  <a:lnTo>
                    <a:pt x="53467" y="802259"/>
                  </a:lnTo>
                  <a:cubicBezTo>
                    <a:pt x="24003" y="802259"/>
                    <a:pt x="0" y="778383"/>
                    <a:pt x="0" y="748792"/>
                  </a:cubicBezTo>
                  <a:close/>
                </a:path>
              </a:pathLst>
            </a:custGeom>
            <a:solidFill>
              <a:srgbClr val="3A3B3C"/>
            </a:solidFill>
          </p:spPr>
        </p:sp>
      </p:grpSp>
      <p:grpSp>
        <p:nvGrpSpPr>
          <p:cNvPr name="Group 29" id="29"/>
          <p:cNvGrpSpPr/>
          <p:nvPr/>
        </p:nvGrpSpPr>
        <p:grpSpPr>
          <a:xfrm rot="0">
            <a:off x="1804988" y="7265937"/>
            <a:ext cx="3989785" cy="417760"/>
            <a:chOff x="0" y="0"/>
            <a:chExt cx="5319713" cy="557013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5319713" cy="557013"/>
            </a:xfrm>
            <a:custGeom>
              <a:avLst/>
              <a:gdLst/>
              <a:ahLst/>
              <a:cxnLst/>
              <a:rect r="r" b="b" t="t" l="l"/>
              <a:pathLst>
                <a:path h="557013" w="5319713">
                  <a:moveTo>
                    <a:pt x="0" y="0"/>
                  </a:moveTo>
                  <a:lnTo>
                    <a:pt x="5319713" y="0"/>
                  </a:lnTo>
                  <a:lnTo>
                    <a:pt x="5319713" y="557013"/>
                  </a:lnTo>
                  <a:lnTo>
                    <a:pt x="0" y="5570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9525"/>
              <a:ext cx="5319713" cy="56653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249"/>
                </a:lnSpc>
              </a:pPr>
              <a:r>
                <a:rPr lang="en-US" sz="2625">
                  <a:solidFill>
                    <a:srgbClr val="CFCBBF"/>
                  </a:solidFill>
                  <a:latin typeface="Prata"/>
                  <a:ea typeface="Prata"/>
                  <a:cs typeface="Prata"/>
                  <a:sym typeface="Prata"/>
                </a:rPr>
                <a:t>Community Engagement</a:t>
              </a: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1804988" y="7844135"/>
            <a:ext cx="8689032" cy="1283642"/>
            <a:chOff x="0" y="0"/>
            <a:chExt cx="11585377" cy="1711523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11585377" cy="1711523"/>
            </a:xfrm>
            <a:custGeom>
              <a:avLst/>
              <a:gdLst/>
              <a:ahLst/>
              <a:cxnLst/>
              <a:rect r="r" b="b" t="t" l="l"/>
              <a:pathLst>
                <a:path h="1711523" w="11585377">
                  <a:moveTo>
                    <a:pt x="0" y="0"/>
                  </a:moveTo>
                  <a:lnTo>
                    <a:pt x="11585377" y="0"/>
                  </a:lnTo>
                  <a:lnTo>
                    <a:pt x="11585377" y="1711523"/>
                  </a:lnTo>
                  <a:lnTo>
                    <a:pt x="0" y="171152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0" y="-95250"/>
              <a:ext cx="11585377" cy="180677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312"/>
                </a:lnSpc>
              </a:pPr>
              <a:r>
                <a:rPr lang="en-US" sz="2062">
                  <a:solidFill>
                    <a:srgbClr val="CFCBBF"/>
                  </a:solidFill>
                  <a:latin typeface="Raleway"/>
                  <a:ea typeface="Raleway"/>
                  <a:cs typeface="Raleway"/>
                  <a:sym typeface="Raleway"/>
                </a:rPr>
                <a:t>We'll actively interact with followers, respond to comments and messages, and foster a sense of community around the brand. We'll also host live Q&amp;A sessions with skincare experts.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B1C1D"/>
            </a:solidFill>
          </p:spPr>
        </p:sp>
      </p:grpSp>
      <p:sp>
        <p:nvSpPr>
          <p:cNvPr name="Freeform 5" id="5" descr="preencoded.png"/>
          <p:cNvSpPr/>
          <p:nvPr/>
        </p:nvSpPr>
        <p:spPr>
          <a:xfrm flipH="false" flipV="false" rot="0">
            <a:off x="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7829550" y="764679"/>
            <a:ext cx="6940451" cy="867370"/>
            <a:chOff x="0" y="0"/>
            <a:chExt cx="9253935" cy="115649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9253935" cy="1156493"/>
            </a:xfrm>
            <a:custGeom>
              <a:avLst/>
              <a:gdLst/>
              <a:ahLst/>
              <a:cxnLst/>
              <a:rect r="r" b="b" t="t" l="l"/>
              <a:pathLst>
                <a:path h="1156493" w="9253935">
                  <a:moveTo>
                    <a:pt x="0" y="0"/>
                  </a:moveTo>
                  <a:lnTo>
                    <a:pt x="9253935" y="0"/>
                  </a:lnTo>
                  <a:lnTo>
                    <a:pt x="9253935" y="1156493"/>
                  </a:lnTo>
                  <a:lnTo>
                    <a:pt x="0" y="115649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9253935" cy="119459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812"/>
                </a:lnSpc>
              </a:pPr>
              <a:r>
                <a:rPr lang="en-US" sz="5437">
                  <a:solidFill>
                    <a:srgbClr val="F2E782"/>
                  </a:solidFill>
                  <a:latin typeface="Prata"/>
                  <a:ea typeface="Prata"/>
                  <a:cs typeface="Prata"/>
                  <a:sym typeface="Prata"/>
                </a:rPr>
                <a:t>Email Marketing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7829550" y="2048470"/>
            <a:ext cx="4604742" cy="4264224"/>
            <a:chOff x="0" y="0"/>
            <a:chExt cx="6139657" cy="568563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139561" cy="5685536"/>
            </a:xfrm>
            <a:custGeom>
              <a:avLst/>
              <a:gdLst/>
              <a:ahLst/>
              <a:cxnLst/>
              <a:rect r="r" b="b" t="t" l="l"/>
              <a:pathLst>
                <a:path h="5685536" w="6139561">
                  <a:moveTo>
                    <a:pt x="0" y="55499"/>
                  </a:moveTo>
                  <a:cubicBezTo>
                    <a:pt x="0" y="24892"/>
                    <a:pt x="24892" y="0"/>
                    <a:pt x="55499" y="0"/>
                  </a:cubicBezTo>
                  <a:lnTo>
                    <a:pt x="6084062" y="0"/>
                  </a:lnTo>
                  <a:cubicBezTo>
                    <a:pt x="6114796" y="0"/>
                    <a:pt x="6139561" y="24892"/>
                    <a:pt x="6139561" y="55499"/>
                  </a:cubicBezTo>
                  <a:lnTo>
                    <a:pt x="6139561" y="5630037"/>
                  </a:lnTo>
                  <a:cubicBezTo>
                    <a:pt x="6139561" y="5660771"/>
                    <a:pt x="6114669" y="5685536"/>
                    <a:pt x="6084062" y="5685536"/>
                  </a:cubicBezTo>
                  <a:lnTo>
                    <a:pt x="55499" y="5685536"/>
                  </a:lnTo>
                  <a:cubicBezTo>
                    <a:pt x="24765" y="5685536"/>
                    <a:pt x="0" y="5660644"/>
                    <a:pt x="0" y="5630037"/>
                  </a:cubicBezTo>
                  <a:close/>
                </a:path>
              </a:pathLst>
            </a:custGeom>
            <a:solidFill>
              <a:srgbClr val="3A3B3C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8107115" y="2326035"/>
            <a:ext cx="3470225" cy="433834"/>
            <a:chOff x="0" y="0"/>
            <a:chExt cx="4626967" cy="57844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626967" cy="578445"/>
            </a:xfrm>
            <a:custGeom>
              <a:avLst/>
              <a:gdLst/>
              <a:ahLst/>
              <a:cxnLst/>
              <a:rect r="r" b="b" t="t" l="l"/>
              <a:pathLst>
                <a:path h="578445" w="4626967">
                  <a:moveTo>
                    <a:pt x="0" y="0"/>
                  </a:moveTo>
                  <a:lnTo>
                    <a:pt x="4626967" y="0"/>
                  </a:lnTo>
                  <a:lnTo>
                    <a:pt x="4626967" y="578445"/>
                  </a:lnTo>
                  <a:lnTo>
                    <a:pt x="0" y="57844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19050"/>
              <a:ext cx="4626967" cy="59749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374"/>
                </a:lnSpc>
              </a:pPr>
              <a:r>
                <a:rPr lang="en-US" sz="2687">
                  <a:solidFill>
                    <a:srgbClr val="CFCBBF"/>
                  </a:solidFill>
                  <a:latin typeface="Prata"/>
                  <a:ea typeface="Prata"/>
                  <a:cs typeface="Prata"/>
                  <a:sym typeface="Prata"/>
                </a:rPr>
                <a:t>List Building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8107115" y="2926407"/>
            <a:ext cx="4049614" cy="2664619"/>
            <a:chOff x="0" y="0"/>
            <a:chExt cx="5399485" cy="3552825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5399485" cy="3552825"/>
            </a:xfrm>
            <a:custGeom>
              <a:avLst/>
              <a:gdLst/>
              <a:ahLst/>
              <a:cxnLst/>
              <a:rect r="r" b="b" t="t" l="l"/>
              <a:pathLst>
                <a:path h="3552825" w="5399485">
                  <a:moveTo>
                    <a:pt x="0" y="0"/>
                  </a:moveTo>
                  <a:lnTo>
                    <a:pt x="5399485" y="0"/>
                  </a:lnTo>
                  <a:lnTo>
                    <a:pt x="5399485" y="3552825"/>
                  </a:lnTo>
                  <a:lnTo>
                    <a:pt x="0" y="35528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104775"/>
              <a:ext cx="5399485" cy="36576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125">
                  <a:solidFill>
                    <a:srgbClr val="CFCBBF"/>
                  </a:solidFill>
                  <a:latin typeface="Raleway"/>
                  <a:ea typeface="Raleway"/>
                  <a:cs typeface="Raleway"/>
                  <a:sym typeface="Raleway"/>
                </a:rPr>
                <a:t>We'll grow our email list through website opt-in forms, social media promotions, and lead magnet offers. We'll offer a 10% discount code to new subscribers.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2711856" y="2048470"/>
            <a:ext cx="4604743" cy="4264224"/>
            <a:chOff x="0" y="0"/>
            <a:chExt cx="6139657" cy="5685632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6139561" cy="5685536"/>
            </a:xfrm>
            <a:custGeom>
              <a:avLst/>
              <a:gdLst/>
              <a:ahLst/>
              <a:cxnLst/>
              <a:rect r="r" b="b" t="t" l="l"/>
              <a:pathLst>
                <a:path h="5685536" w="6139561">
                  <a:moveTo>
                    <a:pt x="0" y="55499"/>
                  </a:moveTo>
                  <a:cubicBezTo>
                    <a:pt x="0" y="24892"/>
                    <a:pt x="24892" y="0"/>
                    <a:pt x="55499" y="0"/>
                  </a:cubicBezTo>
                  <a:lnTo>
                    <a:pt x="6084062" y="0"/>
                  </a:lnTo>
                  <a:cubicBezTo>
                    <a:pt x="6114796" y="0"/>
                    <a:pt x="6139561" y="24892"/>
                    <a:pt x="6139561" y="55499"/>
                  </a:cubicBezTo>
                  <a:lnTo>
                    <a:pt x="6139561" y="5630037"/>
                  </a:lnTo>
                  <a:cubicBezTo>
                    <a:pt x="6139561" y="5660771"/>
                    <a:pt x="6114669" y="5685536"/>
                    <a:pt x="6084062" y="5685536"/>
                  </a:cubicBezTo>
                  <a:lnTo>
                    <a:pt x="55499" y="5685536"/>
                  </a:lnTo>
                  <a:cubicBezTo>
                    <a:pt x="24765" y="5685536"/>
                    <a:pt x="0" y="5660644"/>
                    <a:pt x="0" y="5630037"/>
                  </a:cubicBezTo>
                  <a:close/>
                </a:path>
              </a:pathLst>
            </a:custGeom>
            <a:solidFill>
              <a:srgbClr val="3A3B3C"/>
            </a:solid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12989421" y="2326035"/>
            <a:ext cx="3470225" cy="433834"/>
            <a:chOff x="0" y="0"/>
            <a:chExt cx="4626967" cy="578445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4626967" cy="578445"/>
            </a:xfrm>
            <a:custGeom>
              <a:avLst/>
              <a:gdLst/>
              <a:ahLst/>
              <a:cxnLst/>
              <a:rect r="r" b="b" t="t" l="l"/>
              <a:pathLst>
                <a:path h="578445" w="4626967">
                  <a:moveTo>
                    <a:pt x="0" y="0"/>
                  </a:moveTo>
                  <a:lnTo>
                    <a:pt x="4626967" y="0"/>
                  </a:lnTo>
                  <a:lnTo>
                    <a:pt x="4626967" y="578445"/>
                  </a:lnTo>
                  <a:lnTo>
                    <a:pt x="0" y="57844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19050"/>
              <a:ext cx="4626967" cy="59749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374"/>
                </a:lnSpc>
              </a:pPr>
              <a:r>
                <a:rPr lang="en-US" sz="2687">
                  <a:solidFill>
                    <a:srgbClr val="CFCBBF"/>
                  </a:solidFill>
                  <a:latin typeface="Prata"/>
                  <a:ea typeface="Prata"/>
                  <a:cs typeface="Prata"/>
                  <a:sym typeface="Prata"/>
                </a:rPr>
                <a:t>Segmentation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2989421" y="2926407"/>
            <a:ext cx="4049614" cy="3108722"/>
            <a:chOff x="0" y="0"/>
            <a:chExt cx="5399485" cy="4144963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5399485" cy="4144963"/>
            </a:xfrm>
            <a:custGeom>
              <a:avLst/>
              <a:gdLst/>
              <a:ahLst/>
              <a:cxnLst/>
              <a:rect r="r" b="b" t="t" l="l"/>
              <a:pathLst>
                <a:path h="4144963" w="5399485">
                  <a:moveTo>
                    <a:pt x="0" y="0"/>
                  </a:moveTo>
                  <a:lnTo>
                    <a:pt x="5399485" y="0"/>
                  </a:lnTo>
                  <a:lnTo>
                    <a:pt x="5399485" y="4144963"/>
                  </a:lnTo>
                  <a:lnTo>
                    <a:pt x="0" y="414496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104775"/>
              <a:ext cx="5399485" cy="424973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125">
                  <a:solidFill>
                    <a:srgbClr val="CFCBBF"/>
                  </a:solidFill>
                  <a:latin typeface="Raleway"/>
                  <a:ea typeface="Raleway"/>
                  <a:cs typeface="Raleway"/>
                  <a:sym typeface="Raleway"/>
                </a:rPr>
                <a:t>We'll segment our email list based on demographics, purchase history, and engagement levels. For example, we'll segment subscribers based on product preferences.</a:t>
              </a: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7829550" y="6590259"/>
            <a:ext cx="9486900" cy="2931914"/>
            <a:chOff x="0" y="0"/>
            <a:chExt cx="12649200" cy="3909218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12649200" cy="3909187"/>
            </a:xfrm>
            <a:custGeom>
              <a:avLst/>
              <a:gdLst/>
              <a:ahLst/>
              <a:cxnLst/>
              <a:rect r="r" b="b" t="t" l="l"/>
              <a:pathLst>
                <a:path h="3909187" w="12649200">
                  <a:moveTo>
                    <a:pt x="0" y="55499"/>
                  </a:moveTo>
                  <a:cubicBezTo>
                    <a:pt x="0" y="24892"/>
                    <a:pt x="24892" y="0"/>
                    <a:pt x="55499" y="0"/>
                  </a:cubicBezTo>
                  <a:lnTo>
                    <a:pt x="12593701" y="0"/>
                  </a:lnTo>
                  <a:cubicBezTo>
                    <a:pt x="12624308" y="0"/>
                    <a:pt x="12649200" y="24892"/>
                    <a:pt x="12649200" y="55499"/>
                  </a:cubicBezTo>
                  <a:lnTo>
                    <a:pt x="12649200" y="3853688"/>
                  </a:lnTo>
                  <a:cubicBezTo>
                    <a:pt x="12649200" y="3884295"/>
                    <a:pt x="12624308" y="3909187"/>
                    <a:pt x="12593701" y="3909187"/>
                  </a:cubicBezTo>
                  <a:lnTo>
                    <a:pt x="55499" y="3909187"/>
                  </a:lnTo>
                  <a:cubicBezTo>
                    <a:pt x="24892" y="3909187"/>
                    <a:pt x="0" y="3884295"/>
                    <a:pt x="0" y="3853688"/>
                  </a:cubicBezTo>
                  <a:close/>
                </a:path>
              </a:pathLst>
            </a:custGeom>
            <a:solidFill>
              <a:srgbClr val="3A3B3C"/>
            </a:solidFill>
          </p:spPr>
        </p:sp>
      </p:grpSp>
      <p:grpSp>
        <p:nvGrpSpPr>
          <p:cNvPr name="Group 27" id="27"/>
          <p:cNvGrpSpPr/>
          <p:nvPr/>
        </p:nvGrpSpPr>
        <p:grpSpPr>
          <a:xfrm rot="0">
            <a:off x="8107115" y="6867822"/>
            <a:ext cx="3787080" cy="433834"/>
            <a:chOff x="0" y="0"/>
            <a:chExt cx="5049440" cy="578445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5049440" cy="578445"/>
            </a:xfrm>
            <a:custGeom>
              <a:avLst/>
              <a:gdLst/>
              <a:ahLst/>
              <a:cxnLst/>
              <a:rect r="r" b="b" t="t" l="l"/>
              <a:pathLst>
                <a:path h="578445" w="5049440">
                  <a:moveTo>
                    <a:pt x="0" y="0"/>
                  </a:moveTo>
                  <a:lnTo>
                    <a:pt x="5049440" y="0"/>
                  </a:lnTo>
                  <a:lnTo>
                    <a:pt x="5049440" y="578445"/>
                  </a:lnTo>
                  <a:lnTo>
                    <a:pt x="0" y="57844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19050"/>
              <a:ext cx="5049440" cy="59749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374"/>
                </a:lnSpc>
              </a:pPr>
              <a:r>
                <a:rPr lang="en-US" sz="2687">
                  <a:solidFill>
                    <a:srgbClr val="CFCBBF"/>
                  </a:solidFill>
                  <a:latin typeface="Prata"/>
                  <a:ea typeface="Prata"/>
                  <a:cs typeface="Prata"/>
                  <a:sym typeface="Prata"/>
                </a:rPr>
                <a:t>Automated Campaigns</a:t>
              </a: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8107115" y="7468195"/>
            <a:ext cx="8931771" cy="1776412"/>
            <a:chOff x="0" y="0"/>
            <a:chExt cx="11909028" cy="236855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11909028" cy="2368550"/>
            </a:xfrm>
            <a:custGeom>
              <a:avLst/>
              <a:gdLst/>
              <a:ahLst/>
              <a:cxnLst/>
              <a:rect r="r" b="b" t="t" l="l"/>
              <a:pathLst>
                <a:path h="2368550" w="11909028">
                  <a:moveTo>
                    <a:pt x="0" y="0"/>
                  </a:moveTo>
                  <a:lnTo>
                    <a:pt x="11909028" y="0"/>
                  </a:lnTo>
                  <a:lnTo>
                    <a:pt x="11909028" y="2368550"/>
                  </a:lnTo>
                  <a:lnTo>
                    <a:pt x="0" y="2368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-104775"/>
              <a:ext cx="11909028" cy="247332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125">
                  <a:solidFill>
                    <a:srgbClr val="CFCBBF"/>
                  </a:solidFill>
                  <a:latin typeface="Raleway"/>
                  <a:ea typeface="Raleway"/>
                  <a:cs typeface="Raleway"/>
                  <a:sym typeface="Raleway"/>
                </a:rPr>
                <a:t>We'll set up automated email sequences to nurture leads, welcome new subscribers, and re-engage inactive customers. This includes welcome series, abandoned cart series, and personalized recommendations.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B1C1D"/>
            </a:solidFill>
          </p:spPr>
        </p:sp>
      </p:grpSp>
      <p:sp>
        <p:nvSpPr>
          <p:cNvPr name="Freeform 5" id="5" descr="preencoded.png"/>
          <p:cNvSpPr/>
          <p:nvPr/>
        </p:nvSpPr>
        <p:spPr>
          <a:xfrm flipH="false" flipV="false" rot="0">
            <a:off x="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7644408" y="619571"/>
            <a:ext cx="5617815" cy="702171"/>
            <a:chOff x="0" y="0"/>
            <a:chExt cx="7490420" cy="93622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490420" cy="936228"/>
            </a:xfrm>
            <a:custGeom>
              <a:avLst/>
              <a:gdLst/>
              <a:ahLst/>
              <a:cxnLst/>
              <a:rect r="r" b="b" t="t" l="l"/>
              <a:pathLst>
                <a:path h="936228" w="7490420">
                  <a:moveTo>
                    <a:pt x="0" y="0"/>
                  </a:moveTo>
                  <a:lnTo>
                    <a:pt x="7490420" y="0"/>
                  </a:lnTo>
                  <a:lnTo>
                    <a:pt x="7490420" y="936228"/>
                  </a:lnTo>
                  <a:lnTo>
                    <a:pt x="0" y="93622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28575"/>
              <a:ext cx="7490420" cy="96480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5500"/>
                </a:lnSpc>
              </a:pPr>
              <a:r>
                <a:rPr lang="en-US" sz="4375">
                  <a:solidFill>
                    <a:srgbClr val="F2E782"/>
                  </a:solidFill>
                  <a:latin typeface="Prata"/>
                  <a:ea typeface="Prata"/>
                  <a:cs typeface="Prata"/>
                  <a:sym typeface="Prata"/>
                </a:rPr>
                <a:t>Content Marketing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7897117" y="1658690"/>
            <a:ext cx="28575" cy="8008590"/>
            <a:chOff x="0" y="0"/>
            <a:chExt cx="38100" cy="1067812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8100" cy="10678160"/>
            </a:xfrm>
            <a:custGeom>
              <a:avLst/>
              <a:gdLst/>
              <a:ahLst/>
              <a:cxnLst/>
              <a:rect r="r" b="b" t="t" l="l"/>
              <a:pathLst>
                <a:path h="10678160" w="38100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cubicBezTo>
                    <a:pt x="29591" y="0"/>
                    <a:pt x="38100" y="8509"/>
                    <a:pt x="38100" y="19050"/>
                  </a:cubicBezTo>
                  <a:lnTo>
                    <a:pt x="38100" y="10659110"/>
                  </a:lnTo>
                  <a:cubicBezTo>
                    <a:pt x="38100" y="10669651"/>
                    <a:pt x="29591" y="10678160"/>
                    <a:pt x="19050" y="10678160"/>
                  </a:cubicBezTo>
                  <a:cubicBezTo>
                    <a:pt x="8509" y="10678160"/>
                    <a:pt x="0" y="10669651"/>
                    <a:pt x="0" y="10659110"/>
                  </a:cubicBezTo>
                  <a:close/>
                </a:path>
              </a:pathLst>
            </a:custGeom>
            <a:solidFill>
              <a:srgbClr val="535455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8121327" y="2149822"/>
            <a:ext cx="674043" cy="28575"/>
            <a:chOff x="0" y="0"/>
            <a:chExt cx="898723" cy="381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98779" cy="38100"/>
            </a:xfrm>
            <a:custGeom>
              <a:avLst/>
              <a:gdLst/>
              <a:ahLst/>
              <a:cxnLst/>
              <a:rect r="r" b="b" t="t" l="l"/>
              <a:pathLst>
                <a:path h="38100" w="898779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lnTo>
                    <a:pt x="879729" y="0"/>
                  </a:lnTo>
                  <a:cubicBezTo>
                    <a:pt x="890270" y="0"/>
                    <a:pt x="898779" y="8509"/>
                    <a:pt x="898779" y="19050"/>
                  </a:cubicBezTo>
                  <a:cubicBezTo>
                    <a:pt x="898779" y="29591"/>
                    <a:pt x="890143" y="38100"/>
                    <a:pt x="879729" y="38100"/>
                  </a:cubicBezTo>
                  <a:lnTo>
                    <a:pt x="19050" y="38100"/>
                  </a:lnTo>
                  <a:cubicBezTo>
                    <a:pt x="8509" y="38100"/>
                    <a:pt x="0" y="29591"/>
                    <a:pt x="0" y="19050"/>
                  </a:cubicBezTo>
                  <a:close/>
                </a:path>
              </a:pathLst>
            </a:custGeom>
            <a:solidFill>
              <a:srgbClr val="535455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7644334" y="1911400"/>
            <a:ext cx="505569" cy="505569"/>
            <a:chOff x="0" y="0"/>
            <a:chExt cx="674092" cy="674092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674116" cy="674116"/>
            </a:xfrm>
            <a:custGeom>
              <a:avLst/>
              <a:gdLst/>
              <a:ahLst/>
              <a:cxnLst/>
              <a:rect r="r" b="b" t="t" l="l"/>
              <a:pathLst>
                <a:path h="674116" w="674116">
                  <a:moveTo>
                    <a:pt x="0" y="44958"/>
                  </a:moveTo>
                  <a:cubicBezTo>
                    <a:pt x="0" y="20066"/>
                    <a:pt x="20066" y="0"/>
                    <a:pt x="44958" y="0"/>
                  </a:cubicBezTo>
                  <a:lnTo>
                    <a:pt x="629158" y="0"/>
                  </a:lnTo>
                  <a:cubicBezTo>
                    <a:pt x="653923" y="0"/>
                    <a:pt x="674116" y="20066"/>
                    <a:pt x="674116" y="44958"/>
                  </a:cubicBezTo>
                  <a:lnTo>
                    <a:pt x="674116" y="629158"/>
                  </a:lnTo>
                  <a:cubicBezTo>
                    <a:pt x="674116" y="653923"/>
                    <a:pt x="654050" y="674116"/>
                    <a:pt x="629158" y="674116"/>
                  </a:cubicBezTo>
                  <a:lnTo>
                    <a:pt x="44958" y="674116"/>
                  </a:lnTo>
                  <a:cubicBezTo>
                    <a:pt x="20066" y="674116"/>
                    <a:pt x="0" y="653923"/>
                    <a:pt x="0" y="629158"/>
                  </a:cubicBezTo>
                  <a:close/>
                </a:path>
              </a:pathLst>
            </a:custGeom>
            <a:solidFill>
              <a:srgbClr val="3A3B3C"/>
            </a:solid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7728570" y="1953444"/>
            <a:ext cx="336947" cy="421332"/>
            <a:chOff x="0" y="0"/>
            <a:chExt cx="449263" cy="561777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449263" cy="561777"/>
            </a:xfrm>
            <a:custGeom>
              <a:avLst/>
              <a:gdLst/>
              <a:ahLst/>
              <a:cxnLst/>
              <a:rect r="r" b="b" t="t" l="l"/>
              <a:pathLst>
                <a:path h="561777" w="449263">
                  <a:moveTo>
                    <a:pt x="0" y="0"/>
                  </a:moveTo>
                  <a:lnTo>
                    <a:pt x="449263" y="0"/>
                  </a:lnTo>
                  <a:lnTo>
                    <a:pt x="449263" y="561777"/>
                  </a:lnTo>
                  <a:lnTo>
                    <a:pt x="0" y="56177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47625"/>
              <a:ext cx="449263" cy="51415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2625"/>
                </a:lnSpc>
              </a:pPr>
              <a:r>
                <a:rPr lang="en-US" sz="2625">
                  <a:solidFill>
                    <a:srgbClr val="CFCBBF"/>
                  </a:solidFill>
                  <a:latin typeface="Prata"/>
                  <a:ea typeface="Prata"/>
                  <a:cs typeface="Prata"/>
                  <a:sym typeface="Prata"/>
                </a:rPr>
                <a:t>1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9020770" y="1883271"/>
            <a:ext cx="2808834" cy="350936"/>
            <a:chOff x="0" y="0"/>
            <a:chExt cx="3745112" cy="467915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3745112" cy="467915"/>
            </a:xfrm>
            <a:custGeom>
              <a:avLst/>
              <a:gdLst/>
              <a:ahLst/>
              <a:cxnLst/>
              <a:rect r="r" b="b" t="t" l="l"/>
              <a:pathLst>
                <a:path h="467915" w="3745112">
                  <a:moveTo>
                    <a:pt x="0" y="0"/>
                  </a:moveTo>
                  <a:lnTo>
                    <a:pt x="3745112" y="0"/>
                  </a:lnTo>
                  <a:lnTo>
                    <a:pt x="3745112" y="467915"/>
                  </a:lnTo>
                  <a:lnTo>
                    <a:pt x="0" y="46791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19050"/>
              <a:ext cx="3745112" cy="48696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2750"/>
                </a:lnSpc>
              </a:pPr>
              <a:r>
                <a:rPr lang="en-US" sz="2187">
                  <a:solidFill>
                    <a:srgbClr val="CFCBBF"/>
                  </a:solidFill>
                  <a:latin typeface="Prata"/>
                  <a:ea typeface="Prata"/>
                  <a:cs typeface="Prata"/>
                  <a:sym typeface="Prata"/>
                </a:rPr>
                <a:t>Blog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9020770" y="2368898"/>
            <a:ext cx="8480821" cy="1078706"/>
            <a:chOff x="0" y="0"/>
            <a:chExt cx="11307762" cy="1438275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1307762" cy="1438275"/>
            </a:xfrm>
            <a:custGeom>
              <a:avLst/>
              <a:gdLst/>
              <a:ahLst/>
              <a:cxnLst/>
              <a:rect r="r" b="b" t="t" l="l"/>
              <a:pathLst>
                <a:path h="1438275" w="11307762">
                  <a:moveTo>
                    <a:pt x="0" y="0"/>
                  </a:moveTo>
                  <a:lnTo>
                    <a:pt x="11307762" y="0"/>
                  </a:lnTo>
                  <a:lnTo>
                    <a:pt x="11307762" y="1438275"/>
                  </a:lnTo>
                  <a:lnTo>
                    <a:pt x="0" y="14382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76200"/>
              <a:ext cx="11307762" cy="151447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2812"/>
                </a:lnSpc>
              </a:pPr>
              <a:r>
                <a:rPr lang="en-US" sz="1750">
                  <a:solidFill>
                    <a:srgbClr val="CFCBBF"/>
                  </a:solidFill>
                  <a:latin typeface="Raleway"/>
                  <a:ea typeface="Raleway"/>
                  <a:cs typeface="Raleway"/>
                  <a:sym typeface="Raleway"/>
                </a:rPr>
                <a:t>We'll create informative blog posts targeting keywords related to skincare, beauty, and wellness. We'll optimize posts for search engines and promote them on social media.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8121327" y="4387900"/>
            <a:ext cx="674043" cy="28575"/>
            <a:chOff x="0" y="0"/>
            <a:chExt cx="898723" cy="381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898779" cy="38100"/>
            </a:xfrm>
            <a:custGeom>
              <a:avLst/>
              <a:gdLst/>
              <a:ahLst/>
              <a:cxnLst/>
              <a:rect r="r" b="b" t="t" l="l"/>
              <a:pathLst>
                <a:path h="38100" w="898779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lnTo>
                    <a:pt x="879729" y="0"/>
                  </a:lnTo>
                  <a:cubicBezTo>
                    <a:pt x="890270" y="0"/>
                    <a:pt x="898779" y="8509"/>
                    <a:pt x="898779" y="19050"/>
                  </a:cubicBezTo>
                  <a:cubicBezTo>
                    <a:pt x="898779" y="29591"/>
                    <a:pt x="890143" y="38100"/>
                    <a:pt x="879729" y="38100"/>
                  </a:cubicBezTo>
                  <a:lnTo>
                    <a:pt x="19050" y="38100"/>
                  </a:lnTo>
                  <a:cubicBezTo>
                    <a:pt x="8509" y="38100"/>
                    <a:pt x="0" y="29591"/>
                    <a:pt x="0" y="19050"/>
                  </a:cubicBezTo>
                  <a:close/>
                </a:path>
              </a:pathLst>
            </a:custGeom>
            <a:solidFill>
              <a:srgbClr val="535455"/>
            </a:solidFill>
          </p:spPr>
        </p:sp>
      </p:grpSp>
      <p:grpSp>
        <p:nvGrpSpPr>
          <p:cNvPr name="Group 26" id="26"/>
          <p:cNvGrpSpPr/>
          <p:nvPr/>
        </p:nvGrpSpPr>
        <p:grpSpPr>
          <a:xfrm rot="0">
            <a:off x="7644334" y="4149477"/>
            <a:ext cx="505569" cy="505569"/>
            <a:chOff x="0" y="0"/>
            <a:chExt cx="674092" cy="674092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674116" cy="674116"/>
            </a:xfrm>
            <a:custGeom>
              <a:avLst/>
              <a:gdLst/>
              <a:ahLst/>
              <a:cxnLst/>
              <a:rect r="r" b="b" t="t" l="l"/>
              <a:pathLst>
                <a:path h="674116" w="674116">
                  <a:moveTo>
                    <a:pt x="0" y="44958"/>
                  </a:moveTo>
                  <a:cubicBezTo>
                    <a:pt x="0" y="20066"/>
                    <a:pt x="20066" y="0"/>
                    <a:pt x="44958" y="0"/>
                  </a:cubicBezTo>
                  <a:lnTo>
                    <a:pt x="629158" y="0"/>
                  </a:lnTo>
                  <a:cubicBezTo>
                    <a:pt x="653923" y="0"/>
                    <a:pt x="674116" y="20066"/>
                    <a:pt x="674116" y="44958"/>
                  </a:cubicBezTo>
                  <a:lnTo>
                    <a:pt x="674116" y="629158"/>
                  </a:lnTo>
                  <a:cubicBezTo>
                    <a:pt x="674116" y="653923"/>
                    <a:pt x="654050" y="674116"/>
                    <a:pt x="629158" y="674116"/>
                  </a:cubicBezTo>
                  <a:lnTo>
                    <a:pt x="44958" y="674116"/>
                  </a:lnTo>
                  <a:cubicBezTo>
                    <a:pt x="20066" y="674116"/>
                    <a:pt x="0" y="653923"/>
                    <a:pt x="0" y="629158"/>
                  </a:cubicBezTo>
                  <a:close/>
                </a:path>
              </a:pathLst>
            </a:custGeom>
            <a:solidFill>
              <a:srgbClr val="3A3B3C"/>
            </a:solidFill>
          </p:spPr>
        </p:sp>
      </p:grpSp>
      <p:grpSp>
        <p:nvGrpSpPr>
          <p:cNvPr name="Group 28" id="28"/>
          <p:cNvGrpSpPr/>
          <p:nvPr/>
        </p:nvGrpSpPr>
        <p:grpSpPr>
          <a:xfrm rot="0">
            <a:off x="7728570" y="4191521"/>
            <a:ext cx="336947" cy="421332"/>
            <a:chOff x="0" y="0"/>
            <a:chExt cx="449263" cy="561777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449263" cy="561777"/>
            </a:xfrm>
            <a:custGeom>
              <a:avLst/>
              <a:gdLst/>
              <a:ahLst/>
              <a:cxnLst/>
              <a:rect r="r" b="b" t="t" l="l"/>
              <a:pathLst>
                <a:path h="561777" w="449263">
                  <a:moveTo>
                    <a:pt x="0" y="0"/>
                  </a:moveTo>
                  <a:lnTo>
                    <a:pt x="449263" y="0"/>
                  </a:lnTo>
                  <a:lnTo>
                    <a:pt x="449263" y="561777"/>
                  </a:lnTo>
                  <a:lnTo>
                    <a:pt x="0" y="56177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47625"/>
              <a:ext cx="449263" cy="51415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2625"/>
                </a:lnSpc>
              </a:pPr>
              <a:r>
                <a:rPr lang="en-US" sz="2625">
                  <a:solidFill>
                    <a:srgbClr val="CFCBBF"/>
                  </a:solidFill>
                  <a:latin typeface="Prata"/>
                  <a:ea typeface="Prata"/>
                  <a:cs typeface="Prata"/>
                  <a:sym typeface="Prata"/>
                </a:rPr>
                <a:t>2</a:t>
              </a: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9020770" y="4121349"/>
            <a:ext cx="2808834" cy="350936"/>
            <a:chOff x="0" y="0"/>
            <a:chExt cx="3745112" cy="467915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3745112" cy="467915"/>
            </a:xfrm>
            <a:custGeom>
              <a:avLst/>
              <a:gdLst/>
              <a:ahLst/>
              <a:cxnLst/>
              <a:rect r="r" b="b" t="t" l="l"/>
              <a:pathLst>
                <a:path h="467915" w="3745112">
                  <a:moveTo>
                    <a:pt x="0" y="0"/>
                  </a:moveTo>
                  <a:lnTo>
                    <a:pt x="3745112" y="0"/>
                  </a:lnTo>
                  <a:lnTo>
                    <a:pt x="3745112" y="467915"/>
                  </a:lnTo>
                  <a:lnTo>
                    <a:pt x="0" y="46791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0" y="-19050"/>
              <a:ext cx="3745112" cy="48696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2750"/>
                </a:lnSpc>
              </a:pPr>
              <a:r>
                <a:rPr lang="en-US" sz="2187">
                  <a:solidFill>
                    <a:srgbClr val="CFCBBF"/>
                  </a:solidFill>
                  <a:latin typeface="Prata"/>
                  <a:ea typeface="Prata"/>
                  <a:cs typeface="Prata"/>
                  <a:sym typeface="Prata"/>
                </a:rPr>
                <a:t>Videos</a:t>
              </a: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9020770" y="4606975"/>
            <a:ext cx="8480821" cy="1078706"/>
            <a:chOff x="0" y="0"/>
            <a:chExt cx="11307762" cy="1438275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11307762" cy="1438275"/>
            </a:xfrm>
            <a:custGeom>
              <a:avLst/>
              <a:gdLst/>
              <a:ahLst/>
              <a:cxnLst/>
              <a:rect r="r" b="b" t="t" l="l"/>
              <a:pathLst>
                <a:path h="1438275" w="11307762">
                  <a:moveTo>
                    <a:pt x="0" y="0"/>
                  </a:moveTo>
                  <a:lnTo>
                    <a:pt x="11307762" y="0"/>
                  </a:lnTo>
                  <a:lnTo>
                    <a:pt x="11307762" y="1438275"/>
                  </a:lnTo>
                  <a:lnTo>
                    <a:pt x="0" y="14382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6" id="36"/>
            <p:cNvSpPr txBox="true"/>
            <p:nvPr/>
          </p:nvSpPr>
          <p:spPr>
            <a:xfrm>
              <a:off x="0" y="-76200"/>
              <a:ext cx="11307762" cy="151447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2812"/>
                </a:lnSpc>
              </a:pPr>
              <a:r>
                <a:rPr lang="en-US" sz="1750">
                  <a:solidFill>
                    <a:srgbClr val="CFCBBF"/>
                  </a:solidFill>
                  <a:latin typeface="Raleway"/>
                  <a:ea typeface="Raleway"/>
                  <a:cs typeface="Raleway"/>
                  <a:sym typeface="Raleway"/>
                </a:rPr>
                <a:t>We'll produce high-quality videos showcasing Plum Goodness products and their benefits. We'll create product demo videos, skincare tutorials, and behind-the-scenes content.</a:t>
              </a:r>
            </a:p>
          </p:txBody>
        </p:sp>
      </p:grpSp>
      <p:grpSp>
        <p:nvGrpSpPr>
          <p:cNvPr name="Group 37" id="37"/>
          <p:cNvGrpSpPr/>
          <p:nvPr/>
        </p:nvGrpSpPr>
        <p:grpSpPr>
          <a:xfrm rot="0">
            <a:off x="8121327" y="6625977"/>
            <a:ext cx="674043" cy="28575"/>
            <a:chOff x="0" y="0"/>
            <a:chExt cx="898723" cy="38100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898779" cy="38100"/>
            </a:xfrm>
            <a:custGeom>
              <a:avLst/>
              <a:gdLst/>
              <a:ahLst/>
              <a:cxnLst/>
              <a:rect r="r" b="b" t="t" l="l"/>
              <a:pathLst>
                <a:path h="38100" w="898779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lnTo>
                    <a:pt x="879729" y="0"/>
                  </a:lnTo>
                  <a:cubicBezTo>
                    <a:pt x="890270" y="0"/>
                    <a:pt x="898779" y="8509"/>
                    <a:pt x="898779" y="19050"/>
                  </a:cubicBezTo>
                  <a:cubicBezTo>
                    <a:pt x="898779" y="29591"/>
                    <a:pt x="890143" y="38100"/>
                    <a:pt x="879729" y="38100"/>
                  </a:cubicBezTo>
                  <a:lnTo>
                    <a:pt x="19050" y="38100"/>
                  </a:lnTo>
                  <a:cubicBezTo>
                    <a:pt x="8509" y="38100"/>
                    <a:pt x="0" y="29591"/>
                    <a:pt x="0" y="19050"/>
                  </a:cubicBezTo>
                  <a:close/>
                </a:path>
              </a:pathLst>
            </a:custGeom>
            <a:solidFill>
              <a:srgbClr val="535455"/>
            </a:solidFill>
          </p:spPr>
        </p:sp>
      </p:grpSp>
      <p:grpSp>
        <p:nvGrpSpPr>
          <p:cNvPr name="Group 39" id="39"/>
          <p:cNvGrpSpPr/>
          <p:nvPr/>
        </p:nvGrpSpPr>
        <p:grpSpPr>
          <a:xfrm rot="0">
            <a:off x="7644334" y="6387554"/>
            <a:ext cx="505569" cy="505569"/>
            <a:chOff x="0" y="0"/>
            <a:chExt cx="674092" cy="674092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674116" cy="674116"/>
            </a:xfrm>
            <a:custGeom>
              <a:avLst/>
              <a:gdLst/>
              <a:ahLst/>
              <a:cxnLst/>
              <a:rect r="r" b="b" t="t" l="l"/>
              <a:pathLst>
                <a:path h="674116" w="674116">
                  <a:moveTo>
                    <a:pt x="0" y="44958"/>
                  </a:moveTo>
                  <a:cubicBezTo>
                    <a:pt x="0" y="20066"/>
                    <a:pt x="20066" y="0"/>
                    <a:pt x="44958" y="0"/>
                  </a:cubicBezTo>
                  <a:lnTo>
                    <a:pt x="629158" y="0"/>
                  </a:lnTo>
                  <a:cubicBezTo>
                    <a:pt x="653923" y="0"/>
                    <a:pt x="674116" y="20066"/>
                    <a:pt x="674116" y="44958"/>
                  </a:cubicBezTo>
                  <a:lnTo>
                    <a:pt x="674116" y="629158"/>
                  </a:lnTo>
                  <a:cubicBezTo>
                    <a:pt x="674116" y="653923"/>
                    <a:pt x="654050" y="674116"/>
                    <a:pt x="629158" y="674116"/>
                  </a:cubicBezTo>
                  <a:lnTo>
                    <a:pt x="44958" y="674116"/>
                  </a:lnTo>
                  <a:cubicBezTo>
                    <a:pt x="20066" y="674116"/>
                    <a:pt x="0" y="653923"/>
                    <a:pt x="0" y="629158"/>
                  </a:cubicBezTo>
                  <a:close/>
                </a:path>
              </a:pathLst>
            </a:custGeom>
            <a:solidFill>
              <a:srgbClr val="3A3B3C"/>
            </a:solidFill>
          </p:spPr>
        </p:sp>
      </p:grpSp>
      <p:grpSp>
        <p:nvGrpSpPr>
          <p:cNvPr name="Group 41" id="41"/>
          <p:cNvGrpSpPr/>
          <p:nvPr/>
        </p:nvGrpSpPr>
        <p:grpSpPr>
          <a:xfrm rot="0">
            <a:off x="7728570" y="6429599"/>
            <a:ext cx="336947" cy="421332"/>
            <a:chOff x="0" y="0"/>
            <a:chExt cx="449263" cy="561777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449263" cy="561777"/>
            </a:xfrm>
            <a:custGeom>
              <a:avLst/>
              <a:gdLst/>
              <a:ahLst/>
              <a:cxnLst/>
              <a:rect r="r" b="b" t="t" l="l"/>
              <a:pathLst>
                <a:path h="561777" w="449263">
                  <a:moveTo>
                    <a:pt x="0" y="0"/>
                  </a:moveTo>
                  <a:lnTo>
                    <a:pt x="449263" y="0"/>
                  </a:lnTo>
                  <a:lnTo>
                    <a:pt x="449263" y="561777"/>
                  </a:lnTo>
                  <a:lnTo>
                    <a:pt x="0" y="56177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3" id="43"/>
            <p:cNvSpPr txBox="true"/>
            <p:nvPr/>
          </p:nvSpPr>
          <p:spPr>
            <a:xfrm>
              <a:off x="0" y="47625"/>
              <a:ext cx="449263" cy="51415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2625"/>
                </a:lnSpc>
              </a:pPr>
              <a:r>
                <a:rPr lang="en-US" sz="2625">
                  <a:solidFill>
                    <a:srgbClr val="CFCBBF"/>
                  </a:solidFill>
                  <a:latin typeface="Prata"/>
                  <a:ea typeface="Prata"/>
                  <a:cs typeface="Prata"/>
                  <a:sym typeface="Prata"/>
                </a:rPr>
                <a:t>3</a:t>
              </a:r>
            </a:p>
          </p:txBody>
        </p:sp>
      </p:grpSp>
      <p:grpSp>
        <p:nvGrpSpPr>
          <p:cNvPr name="Group 44" id="44"/>
          <p:cNvGrpSpPr/>
          <p:nvPr/>
        </p:nvGrpSpPr>
        <p:grpSpPr>
          <a:xfrm rot="0">
            <a:off x="9020770" y="6359426"/>
            <a:ext cx="2808834" cy="350936"/>
            <a:chOff x="0" y="0"/>
            <a:chExt cx="3745112" cy="467915"/>
          </a:xfrm>
        </p:grpSpPr>
        <p:sp>
          <p:nvSpPr>
            <p:cNvPr name="Freeform 45" id="45"/>
            <p:cNvSpPr/>
            <p:nvPr/>
          </p:nvSpPr>
          <p:spPr>
            <a:xfrm flipH="false" flipV="false" rot="0">
              <a:off x="0" y="0"/>
              <a:ext cx="3745112" cy="467915"/>
            </a:xfrm>
            <a:custGeom>
              <a:avLst/>
              <a:gdLst/>
              <a:ahLst/>
              <a:cxnLst/>
              <a:rect r="r" b="b" t="t" l="l"/>
              <a:pathLst>
                <a:path h="467915" w="3745112">
                  <a:moveTo>
                    <a:pt x="0" y="0"/>
                  </a:moveTo>
                  <a:lnTo>
                    <a:pt x="3745112" y="0"/>
                  </a:lnTo>
                  <a:lnTo>
                    <a:pt x="3745112" y="467915"/>
                  </a:lnTo>
                  <a:lnTo>
                    <a:pt x="0" y="46791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6" id="46"/>
            <p:cNvSpPr txBox="true"/>
            <p:nvPr/>
          </p:nvSpPr>
          <p:spPr>
            <a:xfrm>
              <a:off x="0" y="-19050"/>
              <a:ext cx="3745112" cy="48696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2750"/>
                </a:lnSpc>
              </a:pPr>
              <a:r>
                <a:rPr lang="en-US" sz="2187">
                  <a:solidFill>
                    <a:srgbClr val="CFCBBF"/>
                  </a:solidFill>
                  <a:latin typeface="Prata"/>
                  <a:ea typeface="Prata"/>
                  <a:cs typeface="Prata"/>
                  <a:sym typeface="Prata"/>
                </a:rPr>
                <a:t>Infographics</a:t>
              </a:r>
            </a:p>
          </p:txBody>
        </p:sp>
      </p:grpSp>
      <p:grpSp>
        <p:nvGrpSpPr>
          <p:cNvPr name="Group 47" id="47"/>
          <p:cNvGrpSpPr/>
          <p:nvPr/>
        </p:nvGrpSpPr>
        <p:grpSpPr>
          <a:xfrm rot="0">
            <a:off x="9020770" y="6845052"/>
            <a:ext cx="8480821" cy="719138"/>
            <a:chOff x="0" y="0"/>
            <a:chExt cx="11307762" cy="958850"/>
          </a:xfrm>
        </p:grpSpPr>
        <p:sp>
          <p:nvSpPr>
            <p:cNvPr name="Freeform 48" id="48"/>
            <p:cNvSpPr/>
            <p:nvPr/>
          </p:nvSpPr>
          <p:spPr>
            <a:xfrm flipH="false" flipV="false" rot="0">
              <a:off x="0" y="0"/>
              <a:ext cx="11307762" cy="958850"/>
            </a:xfrm>
            <a:custGeom>
              <a:avLst/>
              <a:gdLst/>
              <a:ahLst/>
              <a:cxnLst/>
              <a:rect r="r" b="b" t="t" l="l"/>
              <a:pathLst>
                <a:path h="958850" w="11307762">
                  <a:moveTo>
                    <a:pt x="0" y="0"/>
                  </a:moveTo>
                  <a:lnTo>
                    <a:pt x="11307762" y="0"/>
                  </a:lnTo>
                  <a:lnTo>
                    <a:pt x="11307762" y="958850"/>
                  </a:lnTo>
                  <a:lnTo>
                    <a:pt x="0" y="9588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9" id="49"/>
            <p:cNvSpPr txBox="true"/>
            <p:nvPr/>
          </p:nvSpPr>
          <p:spPr>
            <a:xfrm>
              <a:off x="0" y="-76200"/>
              <a:ext cx="11307762" cy="10350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2812"/>
                </a:lnSpc>
              </a:pPr>
              <a:r>
                <a:rPr lang="en-US" sz="1750">
                  <a:solidFill>
                    <a:srgbClr val="CFCBBF"/>
                  </a:solidFill>
                  <a:latin typeface="Raleway"/>
                  <a:ea typeface="Raleway"/>
                  <a:cs typeface="Raleway"/>
                  <a:sym typeface="Raleway"/>
                </a:rPr>
                <a:t>We'll design visually appealing infographics to communicate complex information about skincare and beauty, promoting them on social media.</a:t>
              </a:r>
            </a:p>
          </p:txBody>
        </p:sp>
      </p:grpSp>
      <p:grpSp>
        <p:nvGrpSpPr>
          <p:cNvPr name="Group 50" id="50"/>
          <p:cNvGrpSpPr/>
          <p:nvPr/>
        </p:nvGrpSpPr>
        <p:grpSpPr>
          <a:xfrm rot="0">
            <a:off x="8121327" y="8504485"/>
            <a:ext cx="674043" cy="28575"/>
            <a:chOff x="0" y="0"/>
            <a:chExt cx="898723" cy="38100"/>
          </a:xfrm>
        </p:grpSpPr>
        <p:sp>
          <p:nvSpPr>
            <p:cNvPr name="Freeform 51" id="51"/>
            <p:cNvSpPr/>
            <p:nvPr/>
          </p:nvSpPr>
          <p:spPr>
            <a:xfrm flipH="false" flipV="false" rot="0">
              <a:off x="0" y="0"/>
              <a:ext cx="898779" cy="38100"/>
            </a:xfrm>
            <a:custGeom>
              <a:avLst/>
              <a:gdLst/>
              <a:ahLst/>
              <a:cxnLst/>
              <a:rect r="r" b="b" t="t" l="l"/>
              <a:pathLst>
                <a:path h="38100" w="898779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lnTo>
                    <a:pt x="879729" y="0"/>
                  </a:lnTo>
                  <a:cubicBezTo>
                    <a:pt x="890270" y="0"/>
                    <a:pt x="898779" y="8509"/>
                    <a:pt x="898779" y="19050"/>
                  </a:cubicBezTo>
                  <a:cubicBezTo>
                    <a:pt x="898779" y="29591"/>
                    <a:pt x="890143" y="38100"/>
                    <a:pt x="879729" y="38100"/>
                  </a:cubicBezTo>
                  <a:lnTo>
                    <a:pt x="19050" y="38100"/>
                  </a:lnTo>
                  <a:cubicBezTo>
                    <a:pt x="8509" y="38100"/>
                    <a:pt x="0" y="29591"/>
                    <a:pt x="0" y="19050"/>
                  </a:cubicBezTo>
                  <a:close/>
                </a:path>
              </a:pathLst>
            </a:custGeom>
            <a:solidFill>
              <a:srgbClr val="535455"/>
            </a:solidFill>
          </p:spPr>
        </p:sp>
      </p:grpSp>
      <p:grpSp>
        <p:nvGrpSpPr>
          <p:cNvPr name="Group 52" id="52"/>
          <p:cNvGrpSpPr/>
          <p:nvPr/>
        </p:nvGrpSpPr>
        <p:grpSpPr>
          <a:xfrm rot="0">
            <a:off x="7644334" y="8266062"/>
            <a:ext cx="505569" cy="505569"/>
            <a:chOff x="0" y="0"/>
            <a:chExt cx="674092" cy="674092"/>
          </a:xfrm>
        </p:grpSpPr>
        <p:sp>
          <p:nvSpPr>
            <p:cNvPr name="Freeform 53" id="53"/>
            <p:cNvSpPr/>
            <p:nvPr/>
          </p:nvSpPr>
          <p:spPr>
            <a:xfrm flipH="false" flipV="false" rot="0">
              <a:off x="0" y="0"/>
              <a:ext cx="674116" cy="674116"/>
            </a:xfrm>
            <a:custGeom>
              <a:avLst/>
              <a:gdLst/>
              <a:ahLst/>
              <a:cxnLst/>
              <a:rect r="r" b="b" t="t" l="l"/>
              <a:pathLst>
                <a:path h="674116" w="674116">
                  <a:moveTo>
                    <a:pt x="0" y="44958"/>
                  </a:moveTo>
                  <a:cubicBezTo>
                    <a:pt x="0" y="20066"/>
                    <a:pt x="20066" y="0"/>
                    <a:pt x="44958" y="0"/>
                  </a:cubicBezTo>
                  <a:lnTo>
                    <a:pt x="629158" y="0"/>
                  </a:lnTo>
                  <a:cubicBezTo>
                    <a:pt x="653923" y="0"/>
                    <a:pt x="674116" y="20066"/>
                    <a:pt x="674116" y="44958"/>
                  </a:cubicBezTo>
                  <a:lnTo>
                    <a:pt x="674116" y="629158"/>
                  </a:lnTo>
                  <a:cubicBezTo>
                    <a:pt x="674116" y="653923"/>
                    <a:pt x="654050" y="674116"/>
                    <a:pt x="629158" y="674116"/>
                  </a:cubicBezTo>
                  <a:lnTo>
                    <a:pt x="44958" y="674116"/>
                  </a:lnTo>
                  <a:cubicBezTo>
                    <a:pt x="20066" y="674116"/>
                    <a:pt x="0" y="653923"/>
                    <a:pt x="0" y="629158"/>
                  </a:cubicBezTo>
                  <a:close/>
                </a:path>
              </a:pathLst>
            </a:custGeom>
            <a:solidFill>
              <a:srgbClr val="3A3B3C"/>
            </a:solidFill>
          </p:spPr>
        </p:sp>
      </p:grpSp>
      <p:grpSp>
        <p:nvGrpSpPr>
          <p:cNvPr name="Group 54" id="54"/>
          <p:cNvGrpSpPr/>
          <p:nvPr/>
        </p:nvGrpSpPr>
        <p:grpSpPr>
          <a:xfrm rot="0">
            <a:off x="7728570" y="8308106"/>
            <a:ext cx="336947" cy="421332"/>
            <a:chOff x="0" y="0"/>
            <a:chExt cx="449263" cy="561777"/>
          </a:xfrm>
        </p:grpSpPr>
        <p:sp>
          <p:nvSpPr>
            <p:cNvPr name="Freeform 55" id="55"/>
            <p:cNvSpPr/>
            <p:nvPr/>
          </p:nvSpPr>
          <p:spPr>
            <a:xfrm flipH="false" flipV="false" rot="0">
              <a:off x="0" y="0"/>
              <a:ext cx="449263" cy="561777"/>
            </a:xfrm>
            <a:custGeom>
              <a:avLst/>
              <a:gdLst/>
              <a:ahLst/>
              <a:cxnLst/>
              <a:rect r="r" b="b" t="t" l="l"/>
              <a:pathLst>
                <a:path h="561777" w="449263">
                  <a:moveTo>
                    <a:pt x="0" y="0"/>
                  </a:moveTo>
                  <a:lnTo>
                    <a:pt x="449263" y="0"/>
                  </a:lnTo>
                  <a:lnTo>
                    <a:pt x="449263" y="561777"/>
                  </a:lnTo>
                  <a:lnTo>
                    <a:pt x="0" y="56177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56" id="56"/>
            <p:cNvSpPr txBox="true"/>
            <p:nvPr/>
          </p:nvSpPr>
          <p:spPr>
            <a:xfrm>
              <a:off x="0" y="47625"/>
              <a:ext cx="449263" cy="51415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2625"/>
                </a:lnSpc>
              </a:pPr>
              <a:r>
                <a:rPr lang="en-US" sz="2625">
                  <a:solidFill>
                    <a:srgbClr val="CFCBBF"/>
                  </a:solidFill>
                  <a:latin typeface="Prata"/>
                  <a:ea typeface="Prata"/>
                  <a:cs typeface="Prata"/>
                  <a:sym typeface="Prata"/>
                </a:rPr>
                <a:t>4</a:t>
              </a:r>
            </a:p>
          </p:txBody>
        </p:sp>
      </p:grpSp>
      <p:grpSp>
        <p:nvGrpSpPr>
          <p:cNvPr name="Group 57" id="57"/>
          <p:cNvGrpSpPr/>
          <p:nvPr/>
        </p:nvGrpSpPr>
        <p:grpSpPr>
          <a:xfrm rot="0">
            <a:off x="9020770" y="8237935"/>
            <a:ext cx="2808834" cy="350936"/>
            <a:chOff x="0" y="0"/>
            <a:chExt cx="3745112" cy="467915"/>
          </a:xfrm>
        </p:grpSpPr>
        <p:sp>
          <p:nvSpPr>
            <p:cNvPr name="Freeform 58" id="58"/>
            <p:cNvSpPr/>
            <p:nvPr/>
          </p:nvSpPr>
          <p:spPr>
            <a:xfrm flipH="false" flipV="false" rot="0">
              <a:off x="0" y="0"/>
              <a:ext cx="3745112" cy="467915"/>
            </a:xfrm>
            <a:custGeom>
              <a:avLst/>
              <a:gdLst/>
              <a:ahLst/>
              <a:cxnLst/>
              <a:rect r="r" b="b" t="t" l="l"/>
              <a:pathLst>
                <a:path h="467915" w="3745112">
                  <a:moveTo>
                    <a:pt x="0" y="0"/>
                  </a:moveTo>
                  <a:lnTo>
                    <a:pt x="3745112" y="0"/>
                  </a:lnTo>
                  <a:lnTo>
                    <a:pt x="3745112" y="467915"/>
                  </a:lnTo>
                  <a:lnTo>
                    <a:pt x="0" y="46791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59" id="59"/>
            <p:cNvSpPr txBox="true"/>
            <p:nvPr/>
          </p:nvSpPr>
          <p:spPr>
            <a:xfrm>
              <a:off x="0" y="-19050"/>
              <a:ext cx="3745112" cy="48696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2750"/>
                </a:lnSpc>
              </a:pPr>
              <a:r>
                <a:rPr lang="en-US" sz="2187">
                  <a:solidFill>
                    <a:srgbClr val="CFCBBF"/>
                  </a:solidFill>
                  <a:latin typeface="Prata"/>
                  <a:ea typeface="Prata"/>
                  <a:cs typeface="Prata"/>
                  <a:sym typeface="Prata"/>
                </a:rPr>
                <a:t>E-books</a:t>
              </a:r>
            </a:p>
          </p:txBody>
        </p:sp>
      </p:grpSp>
      <p:grpSp>
        <p:nvGrpSpPr>
          <p:cNvPr name="Group 60" id="60"/>
          <p:cNvGrpSpPr/>
          <p:nvPr/>
        </p:nvGrpSpPr>
        <p:grpSpPr>
          <a:xfrm rot="0">
            <a:off x="9020770" y="8723560"/>
            <a:ext cx="8480821" cy="719138"/>
            <a:chOff x="0" y="0"/>
            <a:chExt cx="11307762" cy="958850"/>
          </a:xfrm>
        </p:grpSpPr>
        <p:sp>
          <p:nvSpPr>
            <p:cNvPr name="Freeform 61" id="61"/>
            <p:cNvSpPr/>
            <p:nvPr/>
          </p:nvSpPr>
          <p:spPr>
            <a:xfrm flipH="false" flipV="false" rot="0">
              <a:off x="0" y="0"/>
              <a:ext cx="11307762" cy="958850"/>
            </a:xfrm>
            <a:custGeom>
              <a:avLst/>
              <a:gdLst/>
              <a:ahLst/>
              <a:cxnLst/>
              <a:rect r="r" b="b" t="t" l="l"/>
              <a:pathLst>
                <a:path h="958850" w="11307762">
                  <a:moveTo>
                    <a:pt x="0" y="0"/>
                  </a:moveTo>
                  <a:lnTo>
                    <a:pt x="11307762" y="0"/>
                  </a:lnTo>
                  <a:lnTo>
                    <a:pt x="11307762" y="958850"/>
                  </a:lnTo>
                  <a:lnTo>
                    <a:pt x="0" y="9588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62" id="62"/>
            <p:cNvSpPr txBox="true"/>
            <p:nvPr/>
          </p:nvSpPr>
          <p:spPr>
            <a:xfrm>
              <a:off x="0" y="-76200"/>
              <a:ext cx="11307762" cy="10350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2812"/>
                </a:lnSpc>
              </a:pPr>
              <a:r>
                <a:rPr lang="en-US" sz="1750">
                  <a:solidFill>
                    <a:srgbClr val="CFCBBF"/>
                  </a:solidFill>
                  <a:latin typeface="Raleway"/>
                  <a:ea typeface="Raleway"/>
                  <a:cs typeface="Raleway"/>
                  <a:sym typeface="Raleway"/>
                </a:rPr>
                <a:t>We'll develop comprehensive e-books on skincare and beauty, offering them as lead magnets to attract new subscribers.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B1C1D"/>
            </a:solidFill>
          </p:spPr>
        </p:sp>
      </p:grpSp>
      <p:sp>
        <p:nvSpPr>
          <p:cNvPr name="Freeform 5" id="5" descr="preencoded.png">
            <a:hlinkClick r:id="rId5" tooltip="https://gamma.app/?utm_source=made-with-gamma"/>
          </p:cNvPr>
          <p:cNvSpPr/>
          <p:nvPr/>
        </p:nvSpPr>
        <p:spPr>
          <a:xfrm flipH="false" flipV="false" rot="0">
            <a:off x="16049019" y="9686925"/>
            <a:ext cx="2153256" cy="514350"/>
          </a:xfrm>
          <a:custGeom>
            <a:avLst/>
            <a:gdLst/>
            <a:ahLst/>
            <a:cxnLst/>
            <a:rect r="r" b="b" t="t" l="l"/>
            <a:pathLst>
              <a:path h="514350" w="2153256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 descr="preencoded.png"/>
          <p:cNvSpPr/>
          <p:nvPr/>
        </p:nvSpPr>
        <p:spPr>
          <a:xfrm flipH="false" flipV="false" rot="0">
            <a:off x="1143000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789682" y="939254"/>
            <a:ext cx="9095334" cy="704999"/>
            <a:chOff x="0" y="0"/>
            <a:chExt cx="12127112" cy="93999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2127112" cy="939998"/>
            </a:xfrm>
            <a:custGeom>
              <a:avLst/>
              <a:gdLst/>
              <a:ahLst/>
              <a:cxnLst/>
              <a:rect r="r" b="b" t="t" l="l"/>
              <a:pathLst>
                <a:path h="939998" w="12127112">
                  <a:moveTo>
                    <a:pt x="0" y="0"/>
                  </a:moveTo>
                  <a:lnTo>
                    <a:pt x="12127112" y="0"/>
                  </a:lnTo>
                  <a:lnTo>
                    <a:pt x="12127112" y="939998"/>
                  </a:lnTo>
                  <a:lnTo>
                    <a:pt x="0" y="9399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9525"/>
              <a:ext cx="12127112" cy="94952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5500"/>
                </a:lnSpc>
              </a:pPr>
              <a:r>
                <a:rPr lang="en-US" sz="4437">
                  <a:solidFill>
                    <a:srgbClr val="F2E782"/>
                  </a:solidFill>
                  <a:latin typeface="Prata"/>
                  <a:ea typeface="Prata"/>
                  <a:cs typeface="Prata"/>
                  <a:sym typeface="Prata"/>
                </a:rPr>
                <a:t>Website Optimization &amp; Analytics</a:t>
              </a:r>
            </a:p>
          </p:txBody>
        </p:sp>
      </p:grpSp>
      <p:sp>
        <p:nvSpPr>
          <p:cNvPr name="Freeform 10" id="10" descr="preencoded.png"/>
          <p:cNvSpPr/>
          <p:nvPr/>
        </p:nvSpPr>
        <p:spPr>
          <a:xfrm flipH="false" flipV="false" rot="0">
            <a:off x="789682" y="1982689"/>
            <a:ext cx="1128118" cy="2021681"/>
          </a:xfrm>
          <a:custGeom>
            <a:avLst/>
            <a:gdLst/>
            <a:ahLst/>
            <a:cxnLst/>
            <a:rect r="r" b="b" t="t" l="l"/>
            <a:pathLst>
              <a:path h="2021681" w="1128118">
                <a:moveTo>
                  <a:pt x="0" y="0"/>
                </a:moveTo>
                <a:lnTo>
                  <a:pt x="1128118" y="0"/>
                </a:lnTo>
                <a:lnTo>
                  <a:pt x="1128118" y="2021681"/>
                </a:lnTo>
                <a:lnTo>
                  <a:pt x="0" y="202168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126" r="0" b="-126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2256235" y="2208311"/>
            <a:ext cx="2971949" cy="352425"/>
            <a:chOff x="0" y="0"/>
            <a:chExt cx="3962598" cy="4699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3962598" cy="469900"/>
            </a:xfrm>
            <a:custGeom>
              <a:avLst/>
              <a:gdLst/>
              <a:ahLst/>
              <a:cxnLst/>
              <a:rect r="r" b="b" t="t" l="l"/>
              <a:pathLst>
                <a:path h="469900" w="3962598">
                  <a:moveTo>
                    <a:pt x="0" y="0"/>
                  </a:moveTo>
                  <a:lnTo>
                    <a:pt x="3962598" y="0"/>
                  </a:lnTo>
                  <a:lnTo>
                    <a:pt x="3962598" y="469900"/>
                  </a:lnTo>
                  <a:lnTo>
                    <a:pt x="0" y="4699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19050"/>
              <a:ext cx="3962598" cy="4889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2750"/>
                </a:lnSpc>
              </a:pPr>
              <a:r>
                <a:rPr lang="en-US" sz="2187">
                  <a:solidFill>
                    <a:srgbClr val="CFCBBF"/>
                  </a:solidFill>
                  <a:latin typeface="Prata"/>
                  <a:ea typeface="Prata"/>
                  <a:cs typeface="Prata"/>
                  <a:sym typeface="Prata"/>
                </a:rPr>
                <a:t>User Experience (UX)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2256235" y="2696021"/>
            <a:ext cx="8384084" cy="1082725"/>
            <a:chOff x="0" y="0"/>
            <a:chExt cx="11178778" cy="1443633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1178778" cy="1443633"/>
            </a:xfrm>
            <a:custGeom>
              <a:avLst/>
              <a:gdLst/>
              <a:ahLst/>
              <a:cxnLst/>
              <a:rect r="r" b="b" t="t" l="l"/>
              <a:pathLst>
                <a:path h="1443633" w="11178778">
                  <a:moveTo>
                    <a:pt x="0" y="0"/>
                  </a:moveTo>
                  <a:lnTo>
                    <a:pt x="11178778" y="0"/>
                  </a:lnTo>
                  <a:lnTo>
                    <a:pt x="11178778" y="1443633"/>
                  </a:lnTo>
                  <a:lnTo>
                    <a:pt x="0" y="144363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76200"/>
              <a:ext cx="11178778" cy="151983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2812"/>
                </a:lnSpc>
              </a:pPr>
              <a:r>
                <a:rPr lang="en-US" sz="1750">
                  <a:solidFill>
                    <a:srgbClr val="CFCBBF"/>
                  </a:solidFill>
                  <a:latin typeface="Raleway"/>
                  <a:ea typeface="Raleway"/>
                  <a:cs typeface="Raleway"/>
                  <a:sym typeface="Raleway"/>
                </a:rPr>
                <a:t>We'll improve website navigation, design, and functionality for a seamless user experience. We'll conduct user testing and optimize website speed and mobile-friendliness.</a:t>
              </a:r>
            </a:p>
          </p:txBody>
        </p:sp>
      </p:grpSp>
      <p:sp>
        <p:nvSpPr>
          <p:cNvPr name="Freeform 17" id="17" descr="preencoded.png"/>
          <p:cNvSpPr/>
          <p:nvPr/>
        </p:nvSpPr>
        <p:spPr>
          <a:xfrm flipH="false" flipV="false" rot="0">
            <a:off x="789682" y="4004370"/>
            <a:ext cx="1128118" cy="1660772"/>
          </a:xfrm>
          <a:custGeom>
            <a:avLst/>
            <a:gdLst/>
            <a:ahLst/>
            <a:cxnLst/>
            <a:rect r="r" b="b" t="t" l="l"/>
            <a:pathLst>
              <a:path h="1660772" w="1128118">
                <a:moveTo>
                  <a:pt x="0" y="0"/>
                </a:moveTo>
                <a:lnTo>
                  <a:pt x="1128118" y="0"/>
                </a:lnTo>
                <a:lnTo>
                  <a:pt x="1128118" y="1660772"/>
                </a:lnTo>
                <a:lnTo>
                  <a:pt x="0" y="166077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81" r="0" b="-81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2256235" y="4229992"/>
            <a:ext cx="4992141" cy="352425"/>
            <a:chOff x="0" y="0"/>
            <a:chExt cx="6656188" cy="4699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6656188" cy="469900"/>
            </a:xfrm>
            <a:custGeom>
              <a:avLst/>
              <a:gdLst/>
              <a:ahLst/>
              <a:cxnLst/>
              <a:rect r="r" b="b" t="t" l="l"/>
              <a:pathLst>
                <a:path h="469900" w="6656188">
                  <a:moveTo>
                    <a:pt x="0" y="0"/>
                  </a:moveTo>
                  <a:lnTo>
                    <a:pt x="6656188" y="0"/>
                  </a:lnTo>
                  <a:lnTo>
                    <a:pt x="6656188" y="469900"/>
                  </a:lnTo>
                  <a:lnTo>
                    <a:pt x="0" y="4699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19050"/>
              <a:ext cx="6656188" cy="4889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2750"/>
                </a:lnSpc>
              </a:pPr>
              <a:r>
                <a:rPr lang="en-US" sz="2187">
                  <a:solidFill>
                    <a:srgbClr val="CFCBBF"/>
                  </a:solidFill>
                  <a:latin typeface="Prata"/>
                  <a:ea typeface="Prata"/>
                  <a:cs typeface="Prata"/>
                  <a:sym typeface="Prata"/>
                </a:rPr>
                <a:t>Conversion Rate Optimization (CRO)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2256235" y="4717702"/>
            <a:ext cx="8384084" cy="721816"/>
            <a:chOff x="0" y="0"/>
            <a:chExt cx="11178778" cy="962422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1178778" cy="962422"/>
            </a:xfrm>
            <a:custGeom>
              <a:avLst/>
              <a:gdLst/>
              <a:ahLst/>
              <a:cxnLst/>
              <a:rect r="r" b="b" t="t" l="l"/>
              <a:pathLst>
                <a:path h="962422" w="11178778">
                  <a:moveTo>
                    <a:pt x="0" y="0"/>
                  </a:moveTo>
                  <a:lnTo>
                    <a:pt x="11178778" y="0"/>
                  </a:lnTo>
                  <a:lnTo>
                    <a:pt x="11178778" y="962422"/>
                  </a:lnTo>
                  <a:lnTo>
                    <a:pt x="0" y="96242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76200"/>
              <a:ext cx="11178778" cy="103862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2812"/>
                </a:lnSpc>
              </a:pPr>
              <a:r>
                <a:rPr lang="en-US" sz="1750">
                  <a:solidFill>
                    <a:srgbClr val="CFCBBF"/>
                  </a:solidFill>
                  <a:latin typeface="Raleway"/>
                  <a:ea typeface="Raleway"/>
                  <a:cs typeface="Raleway"/>
                  <a:sym typeface="Raleway"/>
                </a:rPr>
                <a:t>We'll increase the percentage of website visitors who make a purchase through A/B testing, implementing live chat, and optimizing website elements.</a:t>
              </a:r>
            </a:p>
          </p:txBody>
        </p:sp>
      </p:grpSp>
      <p:sp>
        <p:nvSpPr>
          <p:cNvPr name="Freeform 24" id="24" descr="preencoded.png"/>
          <p:cNvSpPr/>
          <p:nvPr/>
        </p:nvSpPr>
        <p:spPr>
          <a:xfrm flipH="false" flipV="false" rot="0">
            <a:off x="789682" y="5665142"/>
            <a:ext cx="1128118" cy="1660773"/>
          </a:xfrm>
          <a:custGeom>
            <a:avLst/>
            <a:gdLst/>
            <a:ahLst/>
            <a:cxnLst/>
            <a:rect r="r" b="b" t="t" l="l"/>
            <a:pathLst>
              <a:path h="1660773" w="1128118">
                <a:moveTo>
                  <a:pt x="0" y="0"/>
                </a:moveTo>
                <a:lnTo>
                  <a:pt x="1128118" y="0"/>
                </a:lnTo>
                <a:lnTo>
                  <a:pt x="1128118" y="1660773"/>
                </a:lnTo>
                <a:lnTo>
                  <a:pt x="0" y="166077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-81" r="0" b="-81"/>
            </a:stretch>
          </a:blipFill>
        </p:spPr>
      </p:sp>
      <p:grpSp>
        <p:nvGrpSpPr>
          <p:cNvPr name="Group 25" id="25"/>
          <p:cNvGrpSpPr/>
          <p:nvPr/>
        </p:nvGrpSpPr>
        <p:grpSpPr>
          <a:xfrm rot="0">
            <a:off x="2256235" y="5890766"/>
            <a:ext cx="2820292" cy="352425"/>
            <a:chOff x="0" y="0"/>
            <a:chExt cx="3760390" cy="4699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3760390" cy="469900"/>
            </a:xfrm>
            <a:custGeom>
              <a:avLst/>
              <a:gdLst/>
              <a:ahLst/>
              <a:cxnLst/>
              <a:rect r="r" b="b" t="t" l="l"/>
              <a:pathLst>
                <a:path h="469900" w="3760390">
                  <a:moveTo>
                    <a:pt x="0" y="0"/>
                  </a:moveTo>
                  <a:lnTo>
                    <a:pt x="3760390" y="0"/>
                  </a:lnTo>
                  <a:lnTo>
                    <a:pt x="3760390" y="469900"/>
                  </a:lnTo>
                  <a:lnTo>
                    <a:pt x="0" y="4699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19050"/>
              <a:ext cx="3760390" cy="4889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2750"/>
                </a:lnSpc>
              </a:pPr>
              <a:r>
                <a:rPr lang="en-US" sz="2187">
                  <a:solidFill>
                    <a:srgbClr val="CFCBBF"/>
                  </a:solidFill>
                  <a:latin typeface="Prata"/>
                  <a:ea typeface="Prata"/>
                  <a:cs typeface="Prata"/>
                  <a:sym typeface="Prata"/>
                </a:rPr>
                <a:t>Google Analytics</a:t>
              </a: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2256235" y="6378476"/>
            <a:ext cx="8384084" cy="721816"/>
            <a:chOff x="0" y="0"/>
            <a:chExt cx="11178778" cy="962422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11178778" cy="962422"/>
            </a:xfrm>
            <a:custGeom>
              <a:avLst/>
              <a:gdLst/>
              <a:ahLst/>
              <a:cxnLst/>
              <a:rect r="r" b="b" t="t" l="l"/>
              <a:pathLst>
                <a:path h="962422" w="11178778">
                  <a:moveTo>
                    <a:pt x="0" y="0"/>
                  </a:moveTo>
                  <a:lnTo>
                    <a:pt x="11178778" y="0"/>
                  </a:lnTo>
                  <a:lnTo>
                    <a:pt x="11178778" y="962422"/>
                  </a:lnTo>
                  <a:lnTo>
                    <a:pt x="0" y="96242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-76200"/>
              <a:ext cx="11178778" cy="103862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2812"/>
                </a:lnSpc>
              </a:pPr>
              <a:r>
                <a:rPr lang="en-US" sz="1750">
                  <a:solidFill>
                    <a:srgbClr val="CFCBBF"/>
                  </a:solidFill>
                  <a:latin typeface="Raleway"/>
                  <a:ea typeface="Raleway"/>
                  <a:cs typeface="Raleway"/>
                  <a:sym typeface="Raleway"/>
                </a:rPr>
                <a:t>We'll track key website metrics to understand user behavior. We'll set up goals and funnels to track the customer journey.</a:t>
              </a:r>
            </a:p>
          </p:txBody>
        </p:sp>
      </p:grpSp>
      <p:sp>
        <p:nvSpPr>
          <p:cNvPr name="Freeform 31" id="31" descr="preencoded.png"/>
          <p:cNvSpPr/>
          <p:nvPr/>
        </p:nvSpPr>
        <p:spPr>
          <a:xfrm flipH="false" flipV="false" rot="0">
            <a:off x="789682" y="7325916"/>
            <a:ext cx="1128118" cy="2021681"/>
          </a:xfrm>
          <a:custGeom>
            <a:avLst/>
            <a:gdLst/>
            <a:ahLst/>
            <a:cxnLst/>
            <a:rect r="r" b="b" t="t" l="l"/>
            <a:pathLst>
              <a:path h="2021681" w="1128118">
                <a:moveTo>
                  <a:pt x="0" y="0"/>
                </a:moveTo>
                <a:lnTo>
                  <a:pt x="1128118" y="0"/>
                </a:lnTo>
                <a:lnTo>
                  <a:pt x="1128118" y="2021682"/>
                </a:lnTo>
                <a:lnTo>
                  <a:pt x="0" y="202168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-126" r="0" b="-126"/>
            </a:stretch>
          </a:blipFill>
        </p:spPr>
      </p:sp>
      <p:grpSp>
        <p:nvGrpSpPr>
          <p:cNvPr name="Group 32" id="32"/>
          <p:cNvGrpSpPr/>
          <p:nvPr/>
        </p:nvGrpSpPr>
        <p:grpSpPr>
          <a:xfrm rot="0">
            <a:off x="2256235" y="7551539"/>
            <a:ext cx="2820292" cy="352425"/>
            <a:chOff x="0" y="0"/>
            <a:chExt cx="3760390" cy="469900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3760390" cy="469900"/>
            </a:xfrm>
            <a:custGeom>
              <a:avLst/>
              <a:gdLst/>
              <a:ahLst/>
              <a:cxnLst/>
              <a:rect r="r" b="b" t="t" l="l"/>
              <a:pathLst>
                <a:path h="469900" w="3760390">
                  <a:moveTo>
                    <a:pt x="0" y="0"/>
                  </a:moveTo>
                  <a:lnTo>
                    <a:pt x="3760390" y="0"/>
                  </a:lnTo>
                  <a:lnTo>
                    <a:pt x="3760390" y="469900"/>
                  </a:lnTo>
                  <a:lnTo>
                    <a:pt x="0" y="4699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0" y="-19050"/>
              <a:ext cx="3760390" cy="4889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2750"/>
                </a:lnSpc>
              </a:pPr>
              <a:r>
                <a:rPr lang="en-US" sz="2187">
                  <a:solidFill>
                    <a:srgbClr val="CFCBBF"/>
                  </a:solidFill>
                  <a:latin typeface="Prata"/>
                  <a:ea typeface="Prata"/>
                  <a:cs typeface="Prata"/>
                  <a:sym typeface="Prata"/>
                </a:rPr>
                <a:t>Heatmaps</a:t>
              </a: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2256235" y="8039249"/>
            <a:ext cx="8384084" cy="1082725"/>
            <a:chOff x="0" y="0"/>
            <a:chExt cx="11178778" cy="1443633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11178778" cy="1443633"/>
            </a:xfrm>
            <a:custGeom>
              <a:avLst/>
              <a:gdLst/>
              <a:ahLst/>
              <a:cxnLst/>
              <a:rect r="r" b="b" t="t" l="l"/>
              <a:pathLst>
                <a:path h="1443633" w="11178778">
                  <a:moveTo>
                    <a:pt x="0" y="0"/>
                  </a:moveTo>
                  <a:lnTo>
                    <a:pt x="11178778" y="0"/>
                  </a:lnTo>
                  <a:lnTo>
                    <a:pt x="11178778" y="1443633"/>
                  </a:lnTo>
                  <a:lnTo>
                    <a:pt x="0" y="144363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7" id="37"/>
            <p:cNvSpPr txBox="true"/>
            <p:nvPr/>
          </p:nvSpPr>
          <p:spPr>
            <a:xfrm>
              <a:off x="0" y="-76200"/>
              <a:ext cx="11178778" cy="151983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2812"/>
                </a:lnSpc>
              </a:pPr>
              <a:r>
                <a:rPr lang="en-US" sz="1750">
                  <a:solidFill>
                    <a:srgbClr val="CFCBBF"/>
                  </a:solidFill>
                  <a:latin typeface="Raleway"/>
                  <a:ea typeface="Raleway"/>
                  <a:cs typeface="Raleway"/>
                  <a:sym typeface="Raleway"/>
                </a:rPr>
                <a:t>We'll analyze user behavior on the website to understand how visitors interact with different elements. We'll identify areas that are most engaging and areas that need improvement.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B1C1D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992238" y="880467"/>
            <a:ext cx="12415391" cy="885974"/>
            <a:chOff x="0" y="0"/>
            <a:chExt cx="16553855" cy="118129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6553855" cy="1181298"/>
            </a:xfrm>
            <a:custGeom>
              <a:avLst/>
              <a:gdLst/>
              <a:ahLst/>
              <a:cxnLst/>
              <a:rect r="r" b="b" t="t" l="l"/>
              <a:pathLst>
                <a:path h="1181298" w="16553855">
                  <a:moveTo>
                    <a:pt x="0" y="0"/>
                  </a:moveTo>
                  <a:lnTo>
                    <a:pt x="16553855" y="0"/>
                  </a:lnTo>
                  <a:lnTo>
                    <a:pt x="16553855" y="1181298"/>
                  </a:lnTo>
                  <a:lnTo>
                    <a:pt x="0" y="11812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19050"/>
              <a:ext cx="16553855" cy="120034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937"/>
                </a:lnSpc>
              </a:pPr>
              <a:r>
                <a:rPr lang="en-US" sz="5562">
                  <a:solidFill>
                    <a:srgbClr val="F2E782"/>
                  </a:solidFill>
                  <a:latin typeface="Prata"/>
                  <a:ea typeface="Prata"/>
                  <a:cs typeface="Prata"/>
                  <a:sym typeface="Prata"/>
                </a:rPr>
                <a:t>Budget Allocation &amp; ROI Projections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992238" y="2475160"/>
            <a:ext cx="5150941" cy="935534"/>
            <a:chOff x="0" y="0"/>
            <a:chExt cx="6867922" cy="124737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867922" cy="1247378"/>
            </a:xfrm>
            <a:custGeom>
              <a:avLst/>
              <a:gdLst/>
              <a:ahLst/>
              <a:cxnLst/>
              <a:rect r="r" b="b" t="t" l="l"/>
              <a:pathLst>
                <a:path h="1247378" w="6867922">
                  <a:moveTo>
                    <a:pt x="0" y="0"/>
                  </a:moveTo>
                  <a:lnTo>
                    <a:pt x="6867922" y="0"/>
                  </a:lnTo>
                  <a:lnTo>
                    <a:pt x="6867922" y="1247378"/>
                  </a:lnTo>
                  <a:lnTo>
                    <a:pt x="0" y="124737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133350"/>
              <a:ext cx="6867922" cy="111402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7312"/>
                </a:lnSpc>
              </a:pPr>
              <a:r>
                <a:rPr lang="en-US" sz="7312">
                  <a:solidFill>
                    <a:srgbClr val="CFCBBF"/>
                  </a:solidFill>
                  <a:latin typeface="Prata"/>
                  <a:ea typeface="Prata"/>
                  <a:cs typeface="Prata"/>
                  <a:sym typeface="Prata"/>
                </a:rPr>
                <a:t>$2000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795611" y="3764905"/>
            <a:ext cx="3544044" cy="442912"/>
            <a:chOff x="0" y="0"/>
            <a:chExt cx="4725392" cy="59055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725392" cy="590550"/>
            </a:xfrm>
            <a:custGeom>
              <a:avLst/>
              <a:gdLst/>
              <a:ahLst/>
              <a:cxnLst/>
              <a:rect r="r" b="b" t="t" l="l"/>
              <a:pathLst>
                <a:path h="590550" w="4725392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19050"/>
              <a:ext cx="4725392" cy="6096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3437"/>
                </a:lnSpc>
              </a:pPr>
              <a:r>
                <a:rPr lang="en-US" sz="2750">
                  <a:solidFill>
                    <a:srgbClr val="CFCBBF"/>
                  </a:solidFill>
                  <a:latin typeface="Prata"/>
                  <a:ea typeface="Prata"/>
                  <a:cs typeface="Prata"/>
                  <a:sym typeface="Prata"/>
                </a:rPr>
                <a:t>SEO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992238" y="4377929"/>
            <a:ext cx="5150941" cy="453629"/>
            <a:chOff x="0" y="0"/>
            <a:chExt cx="6867922" cy="604838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867922" cy="604838"/>
            </a:xfrm>
            <a:custGeom>
              <a:avLst/>
              <a:gdLst/>
              <a:ahLst/>
              <a:cxnLst/>
              <a:rect r="r" b="b" t="t" l="l"/>
              <a:pathLst>
                <a:path h="604838" w="6867922">
                  <a:moveTo>
                    <a:pt x="0" y="0"/>
                  </a:moveTo>
                  <a:lnTo>
                    <a:pt x="6867922" y="0"/>
                  </a:lnTo>
                  <a:lnTo>
                    <a:pt x="6867922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95250"/>
              <a:ext cx="6867922" cy="70008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3562"/>
                </a:lnSpc>
              </a:pPr>
              <a:r>
                <a:rPr lang="en-US" sz="2187">
                  <a:solidFill>
                    <a:srgbClr val="CFCBBF"/>
                  </a:solidFill>
                  <a:latin typeface="Raleway"/>
                  <a:ea typeface="Raleway"/>
                  <a:cs typeface="Raleway"/>
                  <a:sym typeface="Raleway"/>
                </a:rPr>
                <a:t>3x ROI within the first year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6568380" y="2475160"/>
            <a:ext cx="5151090" cy="935534"/>
            <a:chOff x="0" y="0"/>
            <a:chExt cx="6868120" cy="1247378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6868120" cy="1247378"/>
            </a:xfrm>
            <a:custGeom>
              <a:avLst/>
              <a:gdLst/>
              <a:ahLst/>
              <a:cxnLst/>
              <a:rect r="r" b="b" t="t" l="l"/>
              <a:pathLst>
                <a:path h="1247378" w="6868120">
                  <a:moveTo>
                    <a:pt x="0" y="0"/>
                  </a:moveTo>
                  <a:lnTo>
                    <a:pt x="6868120" y="0"/>
                  </a:lnTo>
                  <a:lnTo>
                    <a:pt x="6868120" y="1247378"/>
                  </a:lnTo>
                  <a:lnTo>
                    <a:pt x="0" y="124737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133350"/>
              <a:ext cx="6868120" cy="111402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7312"/>
                </a:lnSpc>
              </a:pPr>
              <a:r>
                <a:rPr lang="en-US" sz="7312">
                  <a:solidFill>
                    <a:srgbClr val="CFCBBF"/>
                  </a:solidFill>
                  <a:latin typeface="Prata"/>
                  <a:ea typeface="Prata"/>
                  <a:cs typeface="Prata"/>
                  <a:sym typeface="Prata"/>
                </a:rPr>
                <a:t>$5000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7371904" y="3764905"/>
            <a:ext cx="3544044" cy="442912"/>
            <a:chOff x="0" y="0"/>
            <a:chExt cx="4725392" cy="59055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4725392" cy="590550"/>
            </a:xfrm>
            <a:custGeom>
              <a:avLst/>
              <a:gdLst/>
              <a:ahLst/>
              <a:cxnLst/>
              <a:rect r="r" b="b" t="t" l="l"/>
              <a:pathLst>
                <a:path h="590550" w="4725392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19050"/>
              <a:ext cx="4725392" cy="6096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3437"/>
                </a:lnSpc>
              </a:pPr>
              <a:r>
                <a:rPr lang="en-US" sz="2750">
                  <a:solidFill>
                    <a:srgbClr val="CFCBBF"/>
                  </a:solidFill>
                  <a:latin typeface="Prata"/>
                  <a:ea typeface="Prata"/>
                  <a:cs typeface="Prata"/>
                  <a:sym typeface="Prata"/>
                </a:rPr>
                <a:t>PPC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6568380" y="4377929"/>
            <a:ext cx="5151090" cy="453629"/>
            <a:chOff x="0" y="0"/>
            <a:chExt cx="6868120" cy="604838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6868120" cy="604838"/>
            </a:xfrm>
            <a:custGeom>
              <a:avLst/>
              <a:gdLst/>
              <a:ahLst/>
              <a:cxnLst/>
              <a:rect r="r" b="b" t="t" l="l"/>
              <a:pathLst>
                <a:path h="604838" w="6868120">
                  <a:moveTo>
                    <a:pt x="0" y="0"/>
                  </a:moveTo>
                  <a:lnTo>
                    <a:pt x="6868120" y="0"/>
                  </a:lnTo>
                  <a:lnTo>
                    <a:pt x="6868120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95250"/>
              <a:ext cx="6868120" cy="70008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3562"/>
                </a:lnSpc>
              </a:pPr>
              <a:r>
                <a:rPr lang="en-US" sz="2187">
                  <a:solidFill>
                    <a:srgbClr val="CFCBBF"/>
                  </a:solidFill>
                  <a:latin typeface="Raleway"/>
                  <a:ea typeface="Raleway"/>
                  <a:cs typeface="Raleway"/>
                  <a:sym typeface="Raleway"/>
                </a:rPr>
                <a:t>4x ROAS within the first year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2144672" y="2475160"/>
            <a:ext cx="5150941" cy="935534"/>
            <a:chOff x="0" y="0"/>
            <a:chExt cx="6867922" cy="1247378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6867922" cy="1247378"/>
            </a:xfrm>
            <a:custGeom>
              <a:avLst/>
              <a:gdLst/>
              <a:ahLst/>
              <a:cxnLst/>
              <a:rect r="r" b="b" t="t" l="l"/>
              <a:pathLst>
                <a:path h="1247378" w="6867922">
                  <a:moveTo>
                    <a:pt x="0" y="0"/>
                  </a:moveTo>
                  <a:lnTo>
                    <a:pt x="6867922" y="0"/>
                  </a:lnTo>
                  <a:lnTo>
                    <a:pt x="6867922" y="1247378"/>
                  </a:lnTo>
                  <a:lnTo>
                    <a:pt x="0" y="124737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133350"/>
              <a:ext cx="6867922" cy="111402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7312"/>
                </a:lnSpc>
              </a:pPr>
              <a:r>
                <a:rPr lang="en-US" sz="7312">
                  <a:solidFill>
                    <a:srgbClr val="CFCBBF"/>
                  </a:solidFill>
                  <a:latin typeface="Prata"/>
                  <a:ea typeface="Prata"/>
                  <a:cs typeface="Prata"/>
                  <a:sym typeface="Prata"/>
                </a:rPr>
                <a:t>$3000</a:t>
              </a: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12948048" y="3764905"/>
            <a:ext cx="3544044" cy="442912"/>
            <a:chOff x="0" y="0"/>
            <a:chExt cx="4725392" cy="59055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4725392" cy="590550"/>
            </a:xfrm>
            <a:custGeom>
              <a:avLst/>
              <a:gdLst/>
              <a:ahLst/>
              <a:cxnLst/>
              <a:rect r="r" b="b" t="t" l="l"/>
              <a:pathLst>
                <a:path h="590550" w="4725392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19050"/>
              <a:ext cx="4725392" cy="6096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3437"/>
                </a:lnSpc>
              </a:pPr>
              <a:r>
                <a:rPr lang="en-US" sz="2750">
                  <a:solidFill>
                    <a:srgbClr val="CFCBBF"/>
                  </a:solidFill>
                  <a:latin typeface="Prata"/>
                  <a:ea typeface="Prata"/>
                  <a:cs typeface="Prata"/>
                  <a:sym typeface="Prata"/>
                </a:rPr>
                <a:t>Social Media</a:t>
              </a: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12144672" y="4377929"/>
            <a:ext cx="5150941" cy="453629"/>
            <a:chOff x="0" y="0"/>
            <a:chExt cx="6867922" cy="604838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6867922" cy="604838"/>
            </a:xfrm>
            <a:custGeom>
              <a:avLst/>
              <a:gdLst/>
              <a:ahLst/>
              <a:cxnLst/>
              <a:rect r="r" b="b" t="t" l="l"/>
              <a:pathLst>
                <a:path h="604838" w="6867922">
                  <a:moveTo>
                    <a:pt x="0" y="0"/>
                  </a:moveTo>
                  <a:lnTo>
                    <a:pt x="6867922" y="0"/>
                  </a:lnTo>
                  <a:lnTo>
                    <a:pt x="6867922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0" y="-95250"/>
              <a:ext cx="6867922" cy="70008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3562"/>
                </a:lnSpc>
              </a:pPr>
              <a:r>
                <a:rPr lang="en-US" sz="2187">
                  <a:solidFill>
                    <a:srgbClr val="CFCBBF"/>
                  </a:solidFill>
                  <a:latin typeface="Raleway"/>
                  <a:ea typeface="Raleway"/>
                  <a:cs typeface="Raleway"/>
                  <a:sym typeface="Raleway"/>
                </a:rPr>
                <a:t>2x ROI within the first year</a:t>
              </a: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3780235" y="5823794"/>
            <a:ext cx="5151090" cy="935534"/>
            <a:chOff x="0" y="0"/>
            <a:chExt cx="6868120" cy="1247378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6868120" cy="1247378"/>
            </a:xfrm>
            <a:custGeom>
              <a:avLst/>
              <a:gdLst/>
              <a:ahLst/>
              <a:cxnLst/>
              <a:rect r="r" b="b" t="t" l="l"/>
              <a:pathLst>
                <a:path h="1247378" w="6868120">
                  <a:moveTo>
                    <a:pt x="0" y="0"/>
                  </a:moveTo>
                  <a:lnTo>
                    <a:pt x="6868120" y="0"/>
                  </a:lnTo>
                  <a:lnTo>
                    <a:pt x="6868120" y="1247378"/>
                  </a:lnTo>
                  <a:lnTo>
                    <a:pt x="0" y="124737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7" id="37"/>
            <p:cNvSpPr txBox="true"/>
            <p:nvPr/>
          </p:nvSpPr>
          <p:spPr>
            <a:xfrm>
              <a:off x="0" y="133350"/>
              <a:ext cx="6868120" cy="111402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7312"/>
                </a:lnSpc>
              </a:pPr>
              <a:r>
                <a:rPr lang="en-US" sz="7312">
                  <a:solidFill>
                    <a:srgbClr val="CFCBBF"/>
                  </a:solidFill>
                  <a:latin typeface="Prata"/>
                  <a:ea typeface="Prata"/>
                  <a:cs typeface="Prata"/>
                  <a:sym typeface="Prata"/>
                </a:rPr>
                <a:t>$1000</a:t>
              </a:r>
            </a:p>
          </p:txBody>
        </p:sp>
      </p:grpSp>
      <p:grpSp>
        <p:nvGrpSpPr>
          <p:cNvPr name="Group 38" id="38"/>
          <p:cNvGrpSpPr/>
          <p:nvPr/>
        </p:nvGrpSpPr>
        <p:grpSpPr>
          <a:xfrm rot="0">
            <a:off x="4583757" y="7113537"/>
            <a:ext cx="3544044" cy="442912"/>
            <a:chOff x="0" y="0"/>
            <a:chExt cx="4725392" cy="590550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4725392" cy="590550"/>
            </a:xfrm>
            <a:custGeom>
              <a:avLst/>
              <a:gdLst/>
              <a:ahLst/>
              <a:cxnLst/>
              <a:rect r="r" b="b" t="t" l="l"/>
              <a:pathLst>
                <a:path h="590550" w="4725392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0" id="40"/>
            <p:cNvSpPr txBox="true"/>
            <p:nvPr/>
          </p:nvSpPr>
          <p:spPr>
            <a:xfrm>
              <a:off x="0" y="-19050"/>
              <a:ext cx="4725392" cy="6096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3437"/>
                </a:lnSpc>
              </a:pPr>
              <a:r>
                <a:rPr lang="en-US" sz="2750">
                  <a:solidFill>
                    <a:srgbClr val="CFCBBF"/>
                  </a:solidFill>
                  <a:latin typeface="Prata"/>
                  <a:ea typeface="Prata"/>
                  <a:cs typeface="Prata"/>
                  <a:sym typeface="Prata"/>
                </a:rPr>
                <a:t>Email</a:t>
              </a:r>
            </a:p>
          </p:txBody>
        </p:sp>
      </p:grpSp>
      <p:grpSp>
        <p:nvGrpSpPr>
          <p:cNvPr name="Group 41" id="41"/>
          <p:cNvGrpSpPr/>
          <p:nvPr/>
        </p:nvGrpSpPr>
        <p:grpSpPr>
          <a:xfrm rot="0">
            <a:off x="3780235" y="7726561"/>
            <a:ext cx="5151090" cy="453629"/>
            <a:chOff x="0" y="0"/>
            <a:chExt cx="6868120" cy="604838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6868120" cy="604838"/>
            </a:xfrm>
            <a:custGeom>
              <a:avLst/>
              <a:gdLst/>
              <a:ahLst/>
              <a:cxnLst/>
              <a:rect r="r" b="b" t="t" l="l"/>
              <a:pathLst>
                <a:path h="604838" w="6868120">
                  <a:moveTo>
                    <a:pt x="0" y="0"/>
                  </a:moveTo>
                  <a:lnTo>
                    <a:pt x="6868120" y="0"/>
                  </a:lnTo>
                  <a:lnTo>
                    <a:pt x="6868120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3" id="43"/>
            <p:cNvSpPr txBox="true"/>
            <p:nvPr/>
          </p:nvSpPr>
          <p:spPr>
            <a:xfrm>
              <a:off x="0" y="-95250"/>
              <a:ext cx="6868120" cy="70008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3562"/>
                </a:lnSpc>
              </a:pPr>
              <a:r>
                <a:rPr lang="en-US" sz="2187">
                  <a:solidFill>
                    <a:srgbClr val="CFCBBF"/>
                  </a:solidFill>
                  <a:latin typeface="Raleway"/>
                  <a:ea typeface="Raleway"/>
                  <a:cs typeface="Raleway"/>
                  <a:sym typeface="Raleway"/>
                </a:rPr>
                <a:t>5x ROI within the first year</a:t>
              </a:r>
            </a:p>
          </p:txBody>
        </p:sp>
      </p:grpSp>
      <p:grpSp>
        <p:nvGrpSpPr>
          <p:cNvPr name="Group 44" id="44"/>
          <p:cNvGrpSpPr/>
          <p:nvPr/>
        </p:nvGrpSpPr>
        <p:grpSpPr>
          <a:xfrm rot="0">
            <a:off x="9356526" y="5823794"/>
            <a:ext cx="5151090" cy="935534"/>
            <a:chOff x="0" y="0"/>
            <a:chExt cx="6868120" cy="1247378"/>
          </a:xfrm>
        </p:grpSpPr>
        <p:sp>
          <p:nvSpPr>
            <p:cNvPr name="Freeform 45" id="45"/>
            <p:cNvSpPr/>
            <p:nvPr/>
          </p:nvSpPr>
          <p:spPr>
            <a:xfrm flipH="false" flipV="false" rot="0">
              <a:off x="0" y="0"/>
              <a:ext cx="6868120" cy="1247378"/>
            </a:xfrm>
            <a:custGeom>
              <a:avLst/>
              <a:gdLst/>
              <a:ahLst/>
              <a:cxnLst/>
              <a:rect r="r" b="b" t="t" l="l"/>
              <a:pathLst>
                <a:path h="1247378" w="6868120">
                  <a:moveTo>
                    <a:pt x="0" y="0"/>
                  </a:moveTo>
                  <a:lnTo>
                    <a:pt x="6868120" y="0"/>
                  </a:lnTo>
                  <a:lnTo>
                    <a:pt x="6868120" y="1247378"/>
                  </a:lnTo>
                  <a:lnTo>
                    <a:pt x="0" y="124737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6" id="46"/>
            <p:cNvSpPr txBox="true"/>
            <p:nvPr/>
          </p:nvSpPr>
          <p:spPr>
            <a:xfrm>
              <a:off x="0" y="133350"/>
              <a:ext cx="6868120" cy="111402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7312"/>
                </a:lnSpc>
              </a:pPr>
              <a:r>
                <a:rPr lang="en-US" sz="7312">
                  <a:solidFill>
                    <a:srgbClr val="CFCBBF"/>
                  </a:solidFill>
                  <a:latin typeface="Prata"/>
                  <a:ea typeface="Prata"/>
                  <a:cs typeface="Prata"/>
                  <a:sym typeface="Prata"/>
                </a:rPr>
                <a:t>$2000</a:t>
              </a:r>
            </a:p>
          </p:txBody>
        </p:sp>
      </p:grpSp>
      <p:grpSp>
        <p:nvGrpSpPr>
          <p:cNvPr name="Group 47" id="47"/>
          <p:cNvGrpSpPr/>
          <p:nvPr/>
        </p:nvGrpSpPr>
        <p:grpSpPr>
          <a:xfrm rot="0">
            <a:off x="10160050" y="7113537"/>
            <a:ext cx="3544044" cy="442912"/>
            <a:chOff x="0" y="0"/>
            <a:chExt cx="4725392" cy="590550"/>
          </a:xfrm>
        </p:grpSpPr>
        <p:sp>
          <p:nvSpPr>
            <p:cNvPr name="Freeform 48" id="48"/>
            <p:cNvSpPr/>
            <p:nvPr/>
          </p:nvSpPr>
          <p:spPr>
            <a:xfrm flipH="false" flipV="false" rot="0">
              <a:off x="0" y="0"/>
              <a:ext cx="4725392" cy="590550"/>
            </a:xfrm>
            <a:custGeom>
              <a:avLst/>
              <a:gdLst/>
              <a:ahLst/>
              <a:cxnLst/>
              <a:rect r="r" b="b" t="t" l="l"/>
              <a:pathLst>
                <a:path h="590550" w="4725392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9" id="49"/>
            <p:cNvSpPr txBox="true"/>
            <p:nvPr/>
          </p:nvSpPr>
          <p:spPr>
            <a:xfrm>
              <a:off x="0" y="-19050"/>
              <a:ext cx="4725392" cy="6096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3437"/>
                </a:lnSpc>
              </a:pPr>
              <a:r>
                <a:rPr lang="en-US" sz="2750">
                  <a:solidFill>
                    <a:srgbClr val="CFCBBF"/>
                  </a:solidFill>
                  <a:latin typeface="Prata"/>
                  <a:ea typeface="Prata"/>
                  <a:cs typeface="Prata"/>
                  <a:sym typeface="Prata"/>
                </a:rPr>
                <a:t>Content</a:t>
              </a:r>
            </a:p>
          </p:txBody>
        </p:sp>
      </p:grpSp>
      <p:grpSp>
        <p:nvGrpSpPr>
          <p:cNvPr name="Group 50" id="50"/>
          <p:cNvGrpSpPr/>
          <p:nvPr/>
        </p:nvGrpSpPr>
        <p:grpSpPr>
          <a:xfrm rot="0">
            <a:off x="9356526" y="7726561"/>
            <a:ext cx="5151090" cy="453629"/>
            <a:chOff x="0" y="0"/>
            <a:chExt cx="6868120" cy="604838"/>
          </a:xfrm>
        </p:grpSpPr>
        <p:sp>
          <p:nvSpPr>
            <p:cNvPr name="Freeform 51" id="51"/>
            <p:cNvSpPr/>
            <p:nvPr/>
          </p:nvSpPr>
          <p:spPr>
            <a:xfrm flipH="false" flipV="false" rot="0">
              <a:off x="0" y="0"/>
              <a:ext cx="6868120" cy="604838"/>
            </a:xfrm>
            <a:custGeom>
              <a:avLst/>
              <a:gdLst/>
              <a:ahLst/>
              <a:cxnLst/>
              <a:rect r="r" b="b" t="t" l="l"/>
              <a:pathLst>
                <a:path h="604838" w="6868120">
                  <a:moveTo>
                    <a:pt x="0" y="0"/>
                  </a:moveTo>
                  <a:lnTo>
                    <a:pt x="6868120" y="0"/>
                  </a:lnTo>
                  <a:lnTo>
                    <a:pt x="6868120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52" id="52"/>
            <p:cNvSpPr txBox="true"/>
            <p:nvPr/>
          </p:nvSpPr>
          <p:spPr>
            <a:xfrm>
              <a:off x="0" y="-95250"/>
              <a:ext cx="6868120" cy="70008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3562"/>
                </a:lnSpc>
              </a:pPr>
              <a:r>
                <a:rPr lang="en-US" sz="2187">
                  <a:solidFill>
                    <a:srgbClr val="CFCBBF"/>
                  </a:solidFill>
                  <a:latin typeface="Raleway"/>
                  <a:ea typeface="Raleway"/>
                  <a:cs typeface="Raleway"/>
                  <a:sym typeface="Raleway"/>
                </a:rPr>
                <a:t>2.5x ROI within the first year</a:t>
              </a:r>
            </a:p>
          </p:txBody>
        </p:sp>
      </p:grpSp>
      <p:grpSp>
        <p:nvGrpSpPr>
          <p:cNvPr name="Group 53" id="53"/>
          <p:cNvGrpSpPr/>
          <p:nvPr/>
        </p:nvGrpSpPr>
        <p:grpSpPr>
          <a:xfrm rot="0">
            <a:off x="992238" y="8499127"/>
            <a:ext cx="16303526" cy="907256"/>
            <a:chOff x="0" y="0"/>
            <a:chExt cx="21738035" cy="1209675"/>
          </a:xfrm>
        </p:grpSpPr>
        <p:sp>
          <p:nvSpPr>
            <p:cNvPr name="Freeform 54" id="54"/>
            <p:cNvSpPr/>
            <p:nvPr/>
          </p:nvSpPr>
          <p:spPr>
            <a:xfrm flipH="false" flipV="false" rot="0">
              <a:off x="0" y="0"/>
              <a:ext cx="21738034" cy="1209675"/>
            </a:xfrm>
            <a:custGeom>
              <a:avLst/>
              <a:gdLst/>
              <a:ahLst/>
              <a:cxnLst/>
              <a:rect r="r" b="b" t="t" l="l"/>
              <a:pathLst>
                <a:path h="1209675" w="21738034">
                  <a:moveTo>
                    <a:pt x="0" y="0"/>
                  </a:moveTo>
                  <a:lnTo>
                    <a:pt x="21738034" y="0"/>
                  </a:lnTo>
                  <a:lnTo>
                    <a:pt x="21738034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55" id="55"/>
            <p:cNvSpPr txBox="true"/>
            <p:nvPr/>
          </p:nvSpPr>
          <p:spPr>
            <a:xfrm>
              <a:off x="0" y="-95250"/>
              <a:ext cx="21738035" cy="130492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CFCBBF"/>
                  </a:solidFill>
                  <a:latin typeface="Raleway"/>
                  <a:ea typeface="Raleway"/>
                  <a:cs typeface="Raleway"/>
                  <a:sym typeface="Raleway"/>
                </a:rPr>
                <a:t>We expect to generate $500,000 in additional revenue within the first year with a total investment of $156,000, yielding an overall ROI of 3.2x.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B1C1D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992238" y="3109317"/>
            <a:ext cx="16303526" cy="453629"/>
            <a:chOff x="0" y="0"/>
            <a:chExt cx="21738035" cy="60483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738034" cy="604838"/>
            </a:xfrm>
            <a:custGeom>
              <a:avLst/>
              <a:gdLst/>
              <a:ahLst/>
              <a:cxnLst/>
              <a:rect r="r" b="b" t="t" l="l"/>
              <a:pathLst>
                <a:path h="604838" w="21738034">
                  <a:moveTo>
                    <a:pt x="0" y="0"/>
                  </a:moveTo>
                  <a:lnTo>
                    <a:pt x="21738034" y="0"/>
                  </a:lnTo>
                  <a:lnTo>
                    <a:pt x="21738034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95250"/>
              <a:ext cx="21738035" cy="70008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 b="true">
                  <a:solidFill>
                    <a:srgbClr val="F4E883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TEAM MEBERS </a:t>
              </a:r>
              <a:r>
                <a:rPr lang="en-US" sz="2187">
                  <a:solidFill>
                    <a:srgbClr val="CFCBBF"/>
                  </a:solidFill>
                  <a:latin typeface="Raleway"/>
                  <a:ea typeface="Raleway"/>
                  <a:cs typeface="Raleway"/>
                  <a:sym typeface="Raleway"/>
                </a:rPr>
                <a:t>: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992238" y="3881884"/>
            <a:ext cx="8010079" cy="1633686"/>
            <a:chOff x="0" y="0"/>
            <a:chExt cx="10680105" cy="217824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0680065" cy="2178177"/>
            </a:xfrm>
            <a:custGeom>
              <a:avLst/>
              <a:gdLst/>
              <a:ahLst/>
              <a:cxnLst/>
              <a:rect r="r" b="b" t="t" l="l"/>
              <a:pathLst>
                <a:path h="2178177" w="10680065">
                  <a:moveTo>
                    <a:pt x="0" y="56642"/>
                  </a:moveTo>
                  <a:cubicBezTo>
                    <a:pt x="0" y="25400"/>
                    <a:pt x="25400" y="0"/>
                    <a:pt x="56642" y="0"/>
                  </a:cubicBezTo>
                  <a:lnTo>
                    <a:pt x="10623423" y="0"/>
                  </a:lnTo>
                  <a:cubicBezTo>
                    <a:pt x="10654792" y="0"/>
                    <a:pt x="10680065" y="25400"/>
                    <a:pt x="10680065" y="56642"/>
                  </a:cubicBezTo>
                  <a:lnTo>
                    <a:pt x="10680065" y="2121535"/>
                  </a:lnTo>
                  <a:cubicBezTo>
                    <a:pt x="10680065" y="2152904"/>
                    <a:pt x="10654665" y="2178177"/>
                    <a:pt x="10623423" y="2178177"/>
                  </a:cubicBezTo>
                  <a:lnTo>
                    <a:pt x="56642" y="2178177"/>
                  </a:lnTo>
                  <a:cubicBezTo>
                    <a:pt x="25273" y="2178177"/>
                    <a:pt x="0" y="2152777"/>
                    <a:pt x="0" y="2121535"/>
                  </a:cubicBezTo>
                  <a:close/>
                </a:path>
              </a:pathLst>
            </a:custGeom>
            <a:solidFill>
              <a:srgbClr val="3A3B3C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275755" y="4165401"/>
            <a:ext cx="3544044" cy="442912"/>
            <a:chOff x="0" y="0"/>
            <a:chExt cx="4725392" cy="59055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725392" cy="590550"/>
            </a:xfrm>
            <a:custGeom>
              <a:avLst/>
              <a:gdLst/>
              <a:ahLst/>
              <a:cxnLst/>
              <a:rect r="r" b="b" t="t" l="l"/>
              <a:pathLst>
                <a:path h="590550" w="4725392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19050"/>
              <a:ext cx="4725392" cy="6096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CFCBBF"/>
                  </a:solidFill>
                  <a:latin typeface="Prata"/>
                  <a:ea typeface="Prata"/>
                  <a:cs typeface="Prata"/>
                  <a:sym typeface="Prata"/>
                </a:rPr>
                <a:t>PANGA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275755" y="4778425"/>
            <a:ext cx="7443044" cy="453629"/>
            <a:chOff x="0" y="0"/>
            <a:chExt cx="9924058" cy="604838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9924059" cy="604838"/>
            </a:xfrm>
            <a:custGeom>
              <a:avLst/>
              <a:gdLst/>
              <a:ahLst/>
              <a:cxnLst/>
              <a:rect r="r" b="b" t="t" l="l"/>
              <a:pathLst>
                <a:path h="604838" w="9924059">
                  <a:moveTo>
                    <a:pt x="0" y="0"/>
                  </a:moveTo>
                  <a:lnTo>
                    <a:pt x="9924059" y="0"/>
                  </a:lnTo>
                  <a:lnTo>
                    <a:pt x="9924059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95250"/>
              <a:ext cx="9924058" cy="70008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CFCBBF"/>
                  </a:solidFill>
                  <a:latin typeface="Raleway"/>
                  <a:ea typeface="Raleway"/>
                  <a:cs typeface="Raleway"/>
                  <a:sym typeface="Raleway"/>
                </a:rPr>
                <a:t>PRASAD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9285834" y="3881884"/>
            <a:ext cx="8010079" cy="1633686"/>
            <a:chOff x="0" y="0"/>
            <a:chExt cx="10680105" cy="2178248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0680065" cy="2178177"/>
            </a:xfrm>
            <a:custGeom>
              <a:avLst/>
              <a:gdLst/>
              <a:ahLst/>
              <a:cxnLst/>
              <a:rect r="r" b="b" t="t" l="l"/>
              <a:pathLst>
                <a:path h="2178177" w="10680065">
                  <a:moveTo>
                    <a:pt x="0" y="56642"/>
                  </a:moveTo>
                  <a:cubicBezTo>
                    <a:pt x="0" y="25400"/>
                    <a:pt x="25400" y="0"/>
                    <a:pt x="56642" y="0"/>
                  </a:cubicBezTo>
                  <a:lnTo>
                    <a:pt x="10623423" y="0"/>
                  </a:lnTo>
                  <a:cubicBezTo>
                    <a:pt x="10654792" y="0"/>
                    <a:pt x="10680065" y="25400"/>
                    <a:pt x="10680065" y="56642"/>
                  </a:cubicBezTo>
                  <a:lnTo>
                    <a:pt x="10680065" y="2121535"/>
                  </a:lnTo>
                  <a:cubicBezTo>
                    <a:pt x="10680065" y="2152904"/>
                    <a:pt x="10654665" y="2178177"/>
                    <a:pt x="10623423" y="2178177"/>
                  </a:cubicBezTo>
                  <a:lnTo>
                    <a:pt x="56642" y="2178177"/>
                  </a:lnTo>
                  <a:cubicBezTo>
                    <a:pt x="25273" y="2178177"/>
                    <a:pt x="0" y="2152777"/>
                    <a:pt x="0" y="2121535"/>
                  </a:cubicBezTo>
                  <a:close/>
                </a:path>
              </a:pathLst>
            </a:custGeom>
            <a:solidFill>
              <a:srgbClr val="3A3B3C"/>
            </a:solid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9569351" y="4165401"/>
            <a:ext cx="3544044" cy="442912"/>
            <a:chOff x="0" y="0"/>
            <a:chExt cx="4725392" cy="59055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4725392" cy="590550"/>
            </a:xfrm>
            <a:custGeom>
              <a:avLst/>
              <a:gdLst/>
              <a:ahLst/>
              <a:cxnLst/>
              <a:rect r="r" b="b" t="t" l="l"/>
              <a:pathLst>
                <a:path h="590550" w="4725392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19050"/>
              <a:ext cx="4725392" cy="6096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CFCBBF"/>
                  </a:solidFill>
                  <a:latin typeface="Prata"/>
                  <a:ea typeface="Prata"/>
                  <a:cs typeface="Prata"/>
                  <a:sym typeface="Prata"/>
                </a:rPr>
                <a:t>KOMUNDURI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9569351" y="4778425"/>
            <a:ext cx="7443044" cy="453629"/>
            <a:chOff x="0" y="0"/>
            <a:chExt cx="9924058" cy="604838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9924059" cy="604838"/>
            </a:xfrm>
            <a:custGeom>
              <a:avLst/>
              <a:gdLst/>
              <a:ahLst/>
              <a:cxnLst/>
              <a:rect r="r" b="b" t="t" l="l"/>
              <a:pathLst>
                <a:path h="604838" w="9924059">
                  <a:moveTo>
                    <a:pt x="0" y="0"/>
                  </a:moveTo>
                  <a:lnTo>
                    <a:pt x="9924059" y="0"/>
                  </a:lnTo>
                  <a:lnTo>
                    <a:pt x="9924059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95250"/>
              <a:ext cx="9924058" cy="70008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CFCBBF"/>
                  </a:solidFill>
                  <a:latin typeface="Raleway"/>
                  <a:ea typeface="Raleway"/>
                  <a:cs typeface="Raleway"/>
                  <a:sym typeface="Raleway"/>
                </a:rPr>
                <a:t>VAISHNAVI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992238" y="5799087"/>
            <a:ext cx="8010079" cy="1633686"/>
            <a:chOff x="0" y="0"/>
            <a:chExt cx="10680105" cy="2178248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0680065" cy="2178177"/>
            </a:xfrm>
            <a:custGeom>
              <a:avLst/>
              <a:gdLst/>
              <a:ahLst/>
              <a:cxnLst/>
              <a:rect r="r" b="b" t="t" l="l"/>
              <a:pathLst>
                <a:path h="2178177" w="10680065">
                  <a:moveTo>
                    <a:pt x="0" y="56642"/>
                  </a:moveTo>
                  <a:cubicBezTo>
                    <a:pt x="0" y="25400"/>
                    <a:pt x="25400" y="0"/>
                    <a:pt x="56642" y="0"/>
                  </a:cubicBezTo>
                  <a:lnTo>
                    <a:pt x="10623423" y="0"/>
                  </a:lnTo>
                  <a:cubicBezTo>
                    <a:pt x="10654792" y="0"/>
                    <a:pt x="10680065" y="25400"/>
                    <a:pt x="10680065" y="56642"/>
                  </a:cubicBezTo>
                  <a:lnTo>
                    <a:pt x="10680065" y="2121535"/>
                  </a:lnTo>
                  <a:cubicBezTo>
                    <a:pt x="10680065" y="2152904"/>
                    <a:pt x="10654665" y="2178177"/>
                    <a:pt x="10623423" y="2178177"/>
                  </a:cubicBezTo>
                  <a:lnTo>
                    <a:pt x="56642" y="2178177"/>
                  </a:lnTo>
                  <a:cubicBezTo>
                    <a:pt x="25273" y="2178177"/>
                    <a:pt x="0" y="2152777"/>
                    <a:pt x="0" y="2121535"/>
                  </a:cubicBezTo>
                  <a:close/>
                </a:path>
              </a:pathLst>
            </a:custGeom>
            <a:solidFill>
              <a:srgbClr val="3A3B3C"/>
            </a:solidFill>
          </p:spPr>
        </p:sp>
      </p:grpSp>
      <p:grpSp>
        <p:nvGrpSpPr>
          <p:cNvPr name="Group 26" id="26"/>
          <p:cNvGrpSpPr/>
          <p:nvPr/>
        </p:nvGrpSpPr>
        <p:grpSpPr>
          <a:xfrm rot="0">
            <a:off x="1275755" y="6082605"/>
            <a:ext cx="3544044" cy="442912"/>
            <a:chOff x="0" y="0"/>
            <a:chExt cx="4725392" cy="59055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4725392" cy="590550"/>
            </a:xfrm>
            <a:custGeom>
              <a:avLst/>
              <a:gdLst/>
              <a:ahLst/>
              <a:cxnLst/>
              <a:rect r="r" b="b" t="t" l="l"/>
              <a:pathLst>
                <a:path h="590550" w="4725392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19050"/>
              <a:ext cx="4725392" cy="6096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CFCBBF"/>
                  </a:solidFill>
                  <a:latin typeface="Prata"/>
                  <a:ea typeface="Prata"/>
                  <a:cs typeface="Prata"/>
                  <a:sym typeface="Prata"/>
                </a:rPr>
                <a:t>KOLUSU</a:t>
              </a: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1275755" y="6695629"/>
            <a:ext cx="7443044" cy="453629"/>
            <a:chOff x="0" y="0"/>
            <a:chExt cx="9924058" cy="604838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9924059" cy="604838"/>
            </a:xfrm>
            <a:custGeom>
              <a:avLst/>
              <a:gdLst/>
              <a:ahLst/>
              <a:cxnLst/>
              <a:rect r="r" b="b" t="t" l="l"/>
              <a:pathLst>
                <a:path h="604838" w="9924059">
                  <a:moveTo>
                    <a:pt x="0" y="0"/>
                  </a:moveTo>
                  <a:lnTo>
                    <a:pt x="9924059" y="0"/>
                  </a:lnTo>
                  <a:lnTo>
                    <a:pt x="9924059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95250"/>
              <a:ext cx="9924058" cy="70008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CFCBBF"/>
                  </a:solidFill>
                  <a:latin typeface="Raleway"/>
                  <a:ea typeface="Raleway"/>
                  <a:cs typeface="Raleway"/>
                  <a:sym typeface="Raleway"/>
                </a:rPr>
                <a:t>HIMAJA</a:t>
              </a: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9285834" y="5799087"/>
            <a:ext cx="8010079" cy="1633686"/>
            <a:chOff x="0" y="0"/>
            <a:chExt cx="10680105" cy="2178248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10680065" cy="2178177"/>
            </a:xfrm>
            <a:custGeom>
              <a:avLst/>
              <a:gdLst/>
              <a:ahLst/>
              <a:cxnLst/>
              <a:rect r="r" b="b" t="t" l="l"/>
              <a:pathLst>
                <a:path h="2178177" w="10680065">
                  <a:moveTo>
                    <a:pt x="0" y="56642"/>
                  </a:moveTo>
                  <a:cubicBezTo>
                    <a:pt x="0" y="25400"/>
                    <a:pt x="25400" y="0"/>
                    <a:pt x="56642" y="0"/>
                  </a:cubicBezTo>
                  <a:lnTo>
                    <a:pt x="10623423" y="0"/>
                  </a:lnTo>
                  <a:cubicBezTo>
                    <a:pt x="10654792" y="0"/>
                    <a:pt x="10680065" y="25400"/>
                    <a:pt x="10680065" y="56642"/>
                  </a:cubicBezTo>
                  <a:lnTo>
                    <a:pt x="10680065" y="2121535"/>
                  </a:lnTo>
                  <a:cubicBezTo>
                    <a:pt x="10680065" y="2152904"/>
                    <a:pt x="10654665" y="2178177"/>
                    <a:pt x="10623423" y="2178177"/>
                  </a:cubicBezTo>
                  <a:lnTo>
                    <a:pt x="56642" y="2178177"/>
                  </a:lnTo>
                  <a:cubicBezTo>
                    <a:pt x="25273" y="2178177"/>
                    <a:pt x="0" y="2152777"/>
                    <a:pt x="0" y="2121535"/>
                  </a:cubicBezTo>
                  <a:close/>
                </a:path>
              </a:pathLst>
            </a:custGeom>
            <a:solidFill>
              <a:srgbClr val="3A3B3C"/>
            </a:solidFill>
          </p:spPr>
        </p:sp>
      </p:grpSp>
      <p:grpSp>
        <p:nvGrpSpPr>
          <p:cNvPr name="Group 34" id="34"/>
          <p:cNvGrpSpPr/>
          <p:nvPr/>
        </p:nvGrpSpPr>
        <p:grpSpPr>
          <a:xfrm rot="0">
            <a:off x="9569351" y="6082605"/>
            <a:ext cx="3544044" cy="442912"/>
            <a:chOff x="0" y="0"/>
            <a:chExt cx="4725392" cy="590550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4725392" cy="590550"/>
            </a:xfrm>
            <a:custGeom>
              <a:avLst/>
              <a:gdLst/>
              <a:ahLst/>
              <a:cxnLst/>
              <a:rect r="r" b="b" t="t" l="l"/>
              <a:pathLst>
                <a:path h="590550" w="4725392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6" id="36"/>
            <p:cNvSpPr txBox="true"/>
            <p:nvPr/>
          </p:nvSpPr>
          <p:spPr>
            <a:xfrm>
              <a:off x="0" y="-19050"/>
              <a:ext cx="4725392" cy="6096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CFCBBF"/>
                  </a:solidFill>
                  <a:latin typeface="Prata"/>
                  <a:ea typeface="Prata"/>
                  <a:cs typeface="Prata"/>
                  <a:sym typeface="Prata"/>
                </a:rPr>
                <a:t>SAMMINGA</a:t>
              </a:r>
            </a:p>
          </p:txBody>
        </p:sp>
      </p:grpSp>
      <p:grpSp>
        <p:nvGrpSpPr>
          <p:cNvPr name="Group 37" id="37"/>
          <p:cNvGrpSpPr/>
          <p:nvPr/>
        </p:nvGrpSpPr>
        <p:grpSpPr>
          <a:xfrm rot="0">
            <a:off x="9569351" y="6695629"/>
            <a:ext cx="7443044" cy="453629"/>
            <a:chOff x="0" y="0"/>
            <a:chExt cx="9924058" cy="604838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9924059" cy="604838"/>
            </a:xfrm>
            <a:custGeom>
              <a:avLst/>
              <a:gdLst/>
              <a:ahLst/>
              <a:cxnLst/>
              <a:rect r="r" b="b" t="t" l="l"/>
              <a:pathLst>
                <a:path h="604838" w="9924059">
                  <a:moveTo>
                    <a:pt x="0" y="0"/>
                  </a:moveTo>
                  <a:lnTo>
                    <a:pt x="9924059" y="0"/>
                  </a:lnTo>
                  <a:lnTo>
                    <a:pt x="9924059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9" id="39"/>
            <p:cNvSpPr txBox="true"/>
            <p:nvPr/>
          </p:nvSpPr>
          <p:spPr>
            <a:xfrm>
              <a:off x="0" y="-95250"/>
              <a:ext cx="9924058" cy="70008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CFCBBF"/>
                  </a:solidFill>
                  <a:latin typeface="Raleway"/>
                  <a:ea typeface="Raleway"/>
                  <a:cs typeface="Raleway"/>
                  <a:sym typeface="Raleway"/>
                </a:rPr>
                <a:t>VENKATA SRUTHI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DAGhFJD6chs</dc:identifier>
  <dcterms:modified xsi:type="dcterms:W3CDTF">2011-08-01T06:04:30Z</dcterms:modified>
  <cp:revision>1</cp:revision>
  <dc:title>Plum-Goodness-Digital-Marketing-Strategy.pptx</dc:title>
</cp:coreProperties>
</file>